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notesMasters/notesMaster1.xml" ContentType="application/vnd.openxmlformats-officedocument.presentationml.notesMaster+xml"/>
  <Override PartName="/ppt/handoutMasters/handoutMaster1.xml" ContentType="application/vnd.openxmlformats-officedocument.presentationml.handout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theme/theme2.xml" ContentType="application/vnd.openxmlformats-officedocument.theme+xml"/>
  <Override PartName="/ppt/theme/theme3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notesSlides/notesSlide3.xml" ContentType="application/vnd.openxmlformats-officedocument.presentationml.notesSlide+xml"/>
  <Override PartName="/ppt/notesSlides/notesSlide4.xml" ContentType="application/vnd.openxmlformats-officedocument.presentationml.notesSlide+xml"/>
  <Override PartName="/ppt/notesSlides/notesSlide5.xml" ContentType="application/vnd.openxmlformats-officedocument.presentationml.notesSlide+xml"/>
  <Override PartName="/ppt/notesSlides/notesSlide6.xml" ContentType="application/vnd.openxmlformats-officedocument.presentationml.notesSlide+xml"/>
  <Override PartName="/ppt/notesSlides/notesSlide7.xml" ContentType="application/vnd.openxmlformats-officedocument.presentationml.notesSlide+xml"/>
  <Override PartName="/ppt/notesSlides/notesSlide8.xml" ContentType="application/vnd.openxmlformats-officedocument.presentationml.notesSlide+xml"/>
  <Override PartName="/ppt/notesSlides/notesSlide9.xml" ContentType="application/vnd.openxmlformats-officedocument.presentationml.notesSlide+xml"/>
  <Override PartName="/ppt/notesSlides/notesSlide10.xml" ContentType="application/vnd.openxmlformats-officedocument.presentationml.notesSlide+xml"/>
  <Override PartName="/ppt/notesSlides/notesSlide11.xml" ContentType="application/vnd.openxmlformats-officedocument.presentationml.notesSlide+xml"/>
  <Override PartName="/ppt/notesSlides/notesSlide12.xml" ContentType="application/vnd.openxmlformats-officedocument.presentationml.notesSlide+xml"/>
  <Override PartName="/ppt/notesSlides/notesSlide13.xml" ContentType="application/vnd.openxmlformats-officedocument.presentationml.notesSlide+xml"/>
  <Override PartName="/ppt/notesSlides/notesSlide14.xml" ContentType="application/vnd.openxmlformats-officedocument.presentationml.notesSlide+xml"/>
  <Override PartName="/ppt/notesSlides/notesSlide15.xml" ContentType="application/vnd.openxmlformats-officedocument.presentationml.notesSlide+xml"/>
  <Override PartName="/ppt/notesSlides/notesSlide16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846" r:id="rId1"/>
  </p:sldMasterIdLst>
  <p:notesMasterIdLst>
    <p:notesMasterId r:id="rId18"/>
  </p:notesMasterIdLst>
  <p:handoutMasterIdLst>
    <p:handoutMasterId r:id="rId19"/>
  </p:handoutMasterIdLst>
  <p:sldIdLst>
    <p:sldId id="278" r:id="rId2"/>
    <p:sldId id="265" r:id="rId3"/>
    <p:sldId id="266" r:id="rId4"/>
    <p:sldId id="279" r:id="rId5"/>
    <p:sldId id="280" r:id="rId6"/>
    <p:sldId id="281" r:id="rId7"/>
    <p:sldId id="263" r:id="rId8"/>
    <p:sldId id="264" r:id="rId9"/>
    <p:sldId id="269" r:id="rId10"/>
    <p:sldId id="260" r:id="rId11"/>
    <p:sldId id="258" r:id="rId12"/>
    <p:sldId id="261" r:id="rId13"/>
    <p:sldId id="273" r:id="rId14"/>
    <p:sldId id="274" r:id="rId15"/>
    <p:sldId id="282" r:id="rId16"/>
    <p:sldId id="267" r:id="rId17"/>
  </p:sldIdLst>
  <p:sldSz cx="12192000" cy="6858000"/>
  <p:notesSz cx="7099300" cy="10234613"/>
  <p:defaultTextStyle>
    <a:defPPr>
      <a:defRPr lang="en-US"/>
    </a:defPPr>
    <a:lvl1pPr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1pPr>
    <a:lvl2pPr marL="4572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2pPr>
    <a:lvl3pPr marL="9144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3pPr>
    <a:lvl4pPr marL="13716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4pPr>
    <a:lvl5pPr marL="1828800" algn="l" rtl="0" eaLnBrk="0" fontAlgn="base" hangingPunct="0">
      <a:spcBef>
        <a:spcPct val="0"/>
      </a:spcBef>
      <a:spcAft>
        <a:spcPct val="0"/>
      </a:spcAft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5pPr>
    <a:lvl6pPr marL="22860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6pPr>
    <a:lvl7pPr marL="27432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7pPr>
    <a:lvl8pPr marL="32004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8pPr>
    <a:lvl9pPr marL="3657600" algn="l" defTabSz="914400" rtl="0" eaLnBrk="1" latinLnBrk="0" hangingPunct="1">
      <a:defRPr kern="1200">
        <a:solidFill>
          <a:schemeClr val="tx1"/>
        </a:solidFill>
        <a:latin typeface="Calibri" panose="020F0502020204030204" pitchFamily="34" charset="0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srgbClr val="FF0000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F9B535"/>
    <a:srgbClr val="704D23"/>
    <a:srgbClr val="BE8341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6969" autoAdjust="0"/>
    <p:restoredTop sz="81054" autoAdjust="0"/>
  </p:normalViewPr>
  <p:slideViewPr>
    <p:cSldViewPr snapToGrid="0">
      <p:cViewPr varScale="1">
        <p:scale>
          <a:sx n="65" d="100"/>
          <a:sy n="65" d="100"/>
        </p:scale>
        <p:origin x="96" y="156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notesMaster" Target="notesMasters/notesMaster1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handoutMaster" Target="handoutMasters/handout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handoutMasters/_rels/handout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3.xml"/></Relationships>
</file>

<file path=ppt/handoutMasters/handoutMaster1.xml><?xml version="1.0" encoding="utf-8"?>
<p:handout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sz="quarter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4639A427-8599-4F85-8BD5-731CBFDB5B76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2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3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76A227B-E5DB-450B-9F4A-9750CB1A00C2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23522139"/>
      </p:ext>
    </p:extLst>
  </p:cSld>
  <p:clrMap bg1="lt1" tx1="dk1" bg2="lt2" tx2="dk2" accent1="accent1" accent2="accent2" accent3="accent3" accent4="accent4" accent5="accent5" accent6="accent6" hlink="hlink" folHlink="folHlink"/>
</p:handoutMaster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Header Placeholder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3" name="Date Placeholder 2"/>
          <p:cNvSpPr>
            <a:spLocks noGrp="1"/>
          </p:cNvSpPr>
          <p:nvPr>
            <p:ph type="dt" idx="1"/>
          </p:nvPr>
        </p:nvSpPr>
        <p:spPr>
          <a:xfrm>
            <a:off x="4021138" y="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DB7533E1-0292-4DFD-8A77-0F801C87A757}" type="datetimeFigureOut">
              <a:rPr lang="en-GB" smtClean="0"/>
              <a:t>21/03/2019</a:t>
            </a:fld>
            <a:endParaRPr lang="en-GB"/>
          </a:p>
        </p:txBody>
      </p:sp>
      <p:sp>
        <p:nvSpPr>
          <p:cNvPr id="4" name="Slide Image Placeholder 3"/>
          <p:cNvSpPr>
            <a:spLocks noGrp="1" noRot="1" noChangeAspect="1"/>
          </p:cNvSpPr>
          <p:nvPr>
            <p:ph type="sldImg" idx="2"/>
          </p:nvPr>
        </p:nvSpPr>
        <p:spPr>
          <a:xfrm>
            <a:off x="479425" y="1279525"/>
            <a:ext cx="6140450" cy="34544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en-GB"/>
          </a:p>
        </p:txBody>
      </p:sp>
      <p:sp>
        <p:nvSpPr>
          <p:cNvPr id="5" name="Notes Placeholder 4"/>
          <p:cNvSpPr>
            <a:spLocks noGrp="1"/>
          </p:cNvSpPr>
          <p:nvPr>
            <p:ph type="body" sz="quarter" idx="3"/>
          </p:nvPr>
        </p:nvSpPr>
        <p:spPr>
          <a:xfrm>
            <a:off x="709613" y="4926013"/>
            <a:ext cx="5680075" cy="4029075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GB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4"/>
          </p:nvPr>
        </p:nvSpPr>
        <p:spPr>
          <a:xfrm>
            <a:off x="0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en-GB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5"/>
          </p:nvPr>
        </p:nvSpPr>
        <p:spPr>
          <a:xfrm>
            <a:off x="4021138" y="9721850"/>
            <a:ext cx="3076575" cy="512763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992D4D85-220E-43B5-A432-389C447BBBFA}" type="slidenum">
              <a:rPr lang="en-GB" smtClean="0"/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8490869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.xml"/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0.xml"/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1.xml"/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2.xml"/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3.xml"/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4.xml"/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5.xml"/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6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3.xml"/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
<Relationships xmlns="http://schemas.openxmlformats.org/package/2006/relationships"><Relationship Id="rId2" Type="http://schemas.openxmlformats.org/officeDocument/2006/relationships/slide" Target="../slides/slide4.xml"/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
<Relationships xmlns="http://schemas.openxmlformats.org/package/2006/relationships"><Relationship Id="rId2" Type="http://schemas.openxmlformats.org/officeDocument/2006/relationships/slide" Target="../slides/slide5.xml"/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.xml"/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
<Relationships xmlns="http://schemas.openxmlformats.org/package/2006/relationships"><Relationship Id="rId2" Type="http://schemas.openxmlformats.org/officeDocument/2006/relationships/slide" Target="../slides/slide8.xml"/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
<Relationships xmlns="http://schemas.openxmlformats.org/package/2006/relationships"><Relationship Id="rId2" Type="http://schemas.openxmlformats.org/officeDocument/2006/relationships/slide" Target="../slides/slide9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Robots.</a:t>
            </a:r>
          </a:p>
          <a:p>
            <a:r>
              <a:rPr lang="en-GB" dirty="0" smtClean="0"/>
              <a:t>Introductory talk by </a:t>
            </a:r>
            <a:r>
              <a:rPr lang="en-GB" dirty="0" err="1" smtClean="0"/>
              <a:t>Prof.</a:t>
            </a:r>
            <a:r>
              <a:rPr lang="en-GB" dirty="0" smtClean="0"/>
              <a:t> Austin Tate at National Museum of Scotland, Edinburgh on 29</a:t>
            </a:r>
            <a:r>
              <a:rPr lang="en-GB" baseline="30000" dirty="0" smtClean="0"/>
              <a:t>th</a:t>
            </a:r>
            <a:r>
              <a:rPr lang="en-GB" dirty="0" smtClean="0"/>
              <a:t> March 2019.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96986132"/>
      </p:ext>
    </p:extLst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Edinburgh Centre for Robotics.</a:t>
            </a:r>
            <a:r>
              <a:rPr lang="en-GB" baseline="0" dirty="0" smtClean="0"/>
              <a:t> </a:t>
            </a:r>
            <a:r>
              <a:rPr lang="en-GB" baseline="0" dirty="0" err="1" smtClean="0"/>
              <a:t>Robotarium</a:t>
            </a:r>
            <a:r>
              <a:rPr lang="en-GB" baseline="0" dirty="0" smtClean="0"/>
              <a:t> Robots. A wide variety of robot form factors in use.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10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894441447"/>
      </p:ext>
    </p:extLst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education and research testing often simulators are used such as the </a:t>
            </a:r>
            <a:r>
              <a:rPr lang="en-GB" dirty="0" err="1" smtClean="0"/>
              <a:t>Cyberbotics</a:t>
            </a:r>
            <a:r>
              <a:rPr lang="en-GB" dirty="0" smtClean="0"/>
              <a:t> </a:t>
            </a:r>
            <a:r>
              <a:rPr lang="en-GB" dirty="0" err="1" smtClean="0"/>
              <a:t>Webots</a:t>
            </a:r>
            <a:r>
              <a:rPr lang="en-GB" dirty="0" smtClean="0"/>
              <a:t> and ROS robot simulators.</a:t>
            </a:r>
          </a:p>
          <a:p>
            <a:endParaRPr lang="en-GB" dirty="0" smtClean="0"/>
          </a:p>
          <a:p>
            <a:r>
              <a:rPr lang="en-GB" dirty="0" smtClean="0"/>
              <a:t>https://cyberbotics.com/</a:t>
            </a:r>
          </a:p>
          <a:p>
            <a:r>
              <a:rPr lang="en-GB" dirty="0" smtClean="0"/>
              <a:t>http://www.ros.org/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11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111049697"/>
      </p:ext>
    </p:extLst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In the Edinburgh Centre for Robotics there is a humanoid robot, the NASA Valkyrie</a:t>
            </a:r>
            <a:r>
              <a:rPr lang="en-GB" baseline="0" dirty="0" smtClean="0"/>
              <a:t> Robot. Applications to prototype human operations for space missions and on Mars.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901901237"/>
      </p:ext>
    </p:extLst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Other</a:t>
            </a:r>
            <a:r>
              <a:rPr lang="en-GB" baseline="0" dirty="0" smtClean="0"/>
              <a:t> space-application robots include the NASA </a:t>
            </a:r>
            <a:r>
              <a:rPr lang="en-GB" dirty="0" smtClean="0"/>
              <a:t>Curiosity Rover. It uses AI on the ground and on board to assist in its navigation and control.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63067452"/>
      </p:ext>
    </p:extLst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NASA</a:t>
            </a:r>
            <a:r>
              <a:rPr lang="en-GB" baseline="0" dirty="0" smtClean="0"/>
              <a:t> Deep Space One. Launched 24 October 1998 to Comet </a:t>
            </a:r>
            <a:r>
              <a:rPr lang="en-GB" baseline="0" dirty="0" err="1" smtClean="0"/>
              <a:t>Borrelly</a:t>
            </a:r>
            <a:r>
              <a:rPr lang="en-GB" baseline="0" dirty="0" smtClean="0"/>
              <a:t>.</a:t>
            </a:r>
          </a:p>
          <a:p>
            <a:endParaRPr lang="en-GB" baseline="0" dirty="0" smtClean="0"/>
          </a:p>
          <a:p>
            <a:r>
              <a:rPr lang="en-GB" dirty="0" smtClean="0">
                <a:effectLst/>
              </a:rPr>
              <a:t>Remote Agent (RAX), remote intelligent self-repair and control</a:t>
            </a:r>
            <a:r>
              <a:rPr lang="en-GB" baseline="0" dirty="0" smtClean="0">
                <a:effectLst/>
              </a:rPr>
              <a:t> </a:t>
            </a:r>
            <a:r>
              <a:rPr lang="en-GB" dirty="0" smtClean="0">
                <a:effectLst/>
              </a:rPr>
              <a:t>software developed at NASA's Ames Research </a:t>
            </a:r>
            <a:r>
              <a:rPr lang="en-GB" dirty="0" err="1" smtClean="0">
                <a:effectLst/>
              </a:rPr>
              <a:t>Center</a:t>
            </a:r>
            <a:r>
              <a:rPr lang="en-GB" dirty="0" smtClean="0">
                <a:effectLst/>
              </a:rPr>
              <a:t> and the Jet Propulsion Laboratory, was the first on-board artificial</a:t>
            </a:r>
            <a:r>
              <a:rPr lang="en-GB" baseline="0" dirty="0" smtClean="0">
                <a:effectLst/>
              </a:rPr>
              <a:t> </a:t>
            </a:r>
            <a:r>
              <a:rPr lang="en-GB" dirty="0" smtClean="0">
                <a:effectLst/>
              </a:rPr>
              <a:t>intelligence system to control a spacecraft without human supervision</a:t>
            </a:r>
          </a:p>
          <a:p>
            <a:endParaRPr lang="en-GB" baseline="0" dirty="0" smtClean="0"/>
          </a:p>
          <a:p>
            <a:r>
              <a:rPr lang="en-GB" dirty="0" smtClean="0"/>
              <a:t>https://solarsystem.nasa.gov/missions/deep-space-1/in-depth/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38900252"/>
      </p:ext>
    </p:extLst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Robots.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733756162"/>
      </p:ext>
    </p:extLst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smtClean="0"/>
              <a:t>Credits.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16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272547168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National Museum</a:t>
            </a:r>
            <a:r>
              <a:rPr lang="en-GB" baseline="0" dirty="0" smtClean="0"/>
              <a:t> </a:t>
            </a:r>
            <a:r>
              <a:rPr lang="en-GB" dirty="0" smtClean="0"/>
              <a:t>of Scotland, Chambers Street, Edinburgh.</a:t>
            </a:r>
          </a:p>
          <a:p>
            <a:endParaRPr lang="en-GB" dirty="0" smtClean="0"/>
          </a:p>
          <a:p>
            <a:r>
              <a:rPr lang="en-GB" dirty="0" smtClean="0"/>
              <a:t>Home of Freddy and Freddy II in Drill Hall,</a:t>
            </a:r>
            <a:r>
              <a:rPr lang="en-GB" baseline="0" dirty="0" smtClean="0"/>
              <a:t> </a:t>
            </a:r>
            <a:r>
              <a:rPr lang="en-GB" dirty="0" smtClean="0"/>
              <a:t>University of Edinburgh,</a:t>
            </a:r>
            <a:r>
              <a:rPr lang="en-GB" baseline="0" dirty="0" smtClean="0"/>
              <a:t> </a:t>
            </a:r>
            <a:r>
              <a:rPr lang="en-GB" dirty="0" smtClean="0"/>
              <a:t>Forrest</a:t>
            </a:r>
            <a:r>
              <a:rPr lang="en-GB" baseline="0" dirty="0" smtClean="0"/>
              <a:t> Hill, Edinburgh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2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02512342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Freddy table and camera with vision</a:t>
            </a:r>
            <a:r>
              <a:rPr lang="en-GB" baseline="0" dirty="0" smtClean="0"/>
              <a:t> of cup, 1969.</a:t>
            </a:r>
          </a:p>
          <a:p>
            <a:r>
              <a:rPr lang="en-GB" baseline="0" dirty="0" smtClean="0"/>
              <a:t>Freddy II in situ in Forrest Hill in 1973 and in National Museum of Scotland.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3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43569687"/>
      </p:ext>
    </p:extLst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As you go round the NMS Robots Exhibition</a:t>
            </a:r>
            <a:r>
              <a:rPr lang="en-GB" baseline="0" dirty="0" smtClean="0"/>
              <a:t> look for some aspects that robots may or may not have…</a:t>
            </a:r>
          </a:p>
          <a:p>
            <a:endParaRPr lang="en-GB" baseline="0" dirty="0" smtClean="0"/>
          </a:p>
          <a:p>
            <a:r>
              <a:rPr lang="en-GB" dirty="0" smtClean="0"/>
              <a:t>Sense </a:t>
            </a:r>
            <a:r>
              <a:rPr lang="en-GB" dirty="0" smtClean="0"/>
              <a:t>– Think – Act</a:t>
            </a:r>
          </a:p>
          <a:p>
            <a:r>
              <a:rPr lang="en-GB" dirty="0" smtClean="0"/>
              <a:t>Power Sources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4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776225536"/>
      </p:ext>
    </p:extLst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Robots can be Autonomous and can be Intelligent.</a:t>
            </a:r>
            <a:r>
              <a:rPr lang="en-GB" baseline="0" dirty="0" smtClean="0"/>
              <a:t> But not necessarily.</a:t>
            </a:r>
          </a:p>
          <a:p>
            <a:endParaRPr lang="en-GB" baseline="0" dirty="0" smtClean="0"/>
          </a:p>
          <a:p>
            <a:r>
              <a:rPr lang="en-GB" baseline="0" dirty="0" smtClean="0"/>
              <a:t>Robots are not always using Artificial Intelligence (AI).</a:t>
            </a:r>
          </a:p>
          <a:p>
            <a:r>
              <a:rPr lang="en-GB" baseline="0" dirty="0" smtClean="0"/>
              <a:t>If they do they can have one or both of low level reactive behaviours, and/or higher level task orientated capabilities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5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9328784"/>
      </p:ext>
    </p:extLst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The focus of the exhibition at the NMS is on humanoid robots and robots that mimic human behaviour.</a:t>
            </a:r>
          </a:p>
          <a:p>
            <a:endParaRPr lang="en-GB" dirty="0" smtClean="0"/>
          </a:p>
          <a:p>
            <a:r>
              <a:rPr lang="en-GB" dirty="0" smtClean="0"/>
              <a:t>Here are some famous ones over a period of nearly 100 years…</a:t>
            </a:r>
          </a:p>
          <a:p>
            <a:endParaRPr lang="en-GB" dirty="0" smtClean="0"/>
          </a:p>
          <a:p>
            <a:r>
              <a:rPr lang="en-GB" dirty="0" smtClean="0"/>
              <a:t>Maria</a:t>
            </a:r>
            <a:r>
              <a:rPr lang="en-GB" baseline="0" dirty="0" smtClean="0"/>
              <a:t> from Metropolis – 1927</a:t>
            </a:r>
          </a:p>
          <a:p>
            <a:r>
              <a:rPr lang="en-GB" baseline="0" dirty="0" smtClean="0"/>
              <a:t>Robbie from Forbidden Planet – 1956</a:t>
            </a:r>
          </a:p>
          <a:p>
            <a:r>
              <a:rPr lang="en-GB" baseline="0" dirty="0" smtClean="0"/>
              <a:t>C3PO from Star Wars – 1977</a:t>
            </a:r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6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70813152"/>
      </p:ext>
    </p:extLst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dirty="0" smtClean="0"/>
              <a:t>Humanoid research robots sometimes have a long development history… going through many development cycles… e.g. at Honda and Boston Dynamics…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7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057947797"/>
      </p:ext>
    </p:extLst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r>
              <a:rPr lang="en-GB" baseline="0" dirty="0" smtClean="0"/>
              <a:t>Multiple Robot Form Factors…</a:t>
            </a:r>
          </a:p>
          <a:p>
            <a:endParaRPr lang="en-GB" baseline="0" dirty="0" smtClean="0"/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Soft Robots – Harvard Robotics Lab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The Future of Things.</a:t>
            </a:r>
          </a:p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lang="pt-BR" dirty="0" smtClean="0"/>
          </a:p>
          <a:p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8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241381141"/>
      </p:ext>
    </p:extLst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Slide Image Placeholder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Notes Placeholder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pPr marL="0" marR="0" lvl="0" indent="0" algn="l" defTabSz="914400" rtl="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lang="pt-BR" dirty="0" smtClean="0"/>
              <a:t>Robots can also work alongside and assist humans... E.g. Sofmedica</a:t>
            </a:r>
            <a:r>
              <a:rPr lang="pt-BR" baseline="0" dirty="0" smtClean="0"/>
              <a:t> </a:t>
            </a:r>
            <a:r>
              <a:rPr lang="pt-BR" dirty="0" smtClean="0"/>
              <a:t>Da-Vinci Surgical Robot.</a:t>
            </a:r>
            <a:endParaRPr lang="en-GB" dirty="0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992D4D85-220E-43B5-A432-389C447BBBFA}" type="slidenum">
              <a:rPr lang="en-GB" smtClean="0"/>
              <a:t>9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311597147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370693" y="1769540"/>
            <a:ext cx="9440034" cy="1828801"/>
          </a:xfrm>
        </p:spPr>
        <p:txBody>
          <a:bodyPr anchor="b"/>
          <a:lstStyle>
            <a:lvl1pPr algn="ctr">
              <a:defRPr sz="54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370693" y="3598339"/>
            <a:ext cx="9440034" cy="1049867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0373078-5E69-4953-A925-21CC2EC11BBD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A9AA3B2-FAB9-46AD-BCA2-A6C8C49E964F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4597620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Panoramic 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HD-pano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014413" y="547688"/>
            <a:ext cx="10140950" cy="38163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806" y="4565255"/>
            <a:ext cx="10355326" cy="543472"/>
          </a:xfrm>
        </p:spPr>
        <p:txBody>
          <a:bodyPr anchor="b"/>
          <a:lstStyle>
            <a:lvl1pPr algn="ctr">
              <a:defRPr sz="28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1169349" y="695009"/>
            <a:ext cx="9845346" cy="3525671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2000"/>
            </a:lvl1pPr>
            <a:lvl2pPr marL="457200" indent="0">
              <a:buNone/>
              <a:defRPr sz="2000"/>
            </a:lvl2pPr>
            <a:lvl3pPr marL="914400" indent="0">
              <a:buNone/>
              <a:defRPr sz="20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5108728"/>
            <a:ext cx="10353762" cy="682472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255A3AD1-2ABF-48A5-B302-678AA4B9FE0A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F6AAB179-7ED2-45A6-AC62-E74E7120B76B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81758722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Title and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8437"/>
            <a:ext cx="10353762" cy="353434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295180"/>
            <a:ext cx="10353763" cy="150182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19C93B13-9ECE-4EA3-8EF7-8680CCBF7639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780C3DA-7416-4E1A-B135-809BB68F148A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95448512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Quot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990600" y="884238"/>
            <a:ext cx="609600" cy="585787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>
              <a:defRPr/>
            </a:pPr>
            <a:r>
              <a:rPr lang="en-US" sz="8000" dirty="0">
                <a:effectLst/>
              </a:rPr>
              <a:t>“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10504488" y="2928938"/>
            <a:ext cx="609600" cy="584200"/>
          </a:xfrm>
          <a:prstGeom prst="rect">
            <a:avLst/>
          </a:prstGeom>
        </p:spPr>
        <p:txBody>
          <a:bodyPr anchor="ctr"/>
          <a:lstStyle>
            <a:lvl1pPr>
              <a:spcBef>
                <a:spcPct val="0"/>
              </a:spcBef>
              <a:buNone/>
              <a:defRPr sz="3200" b="0" cap="all">
                <a:ln w="3175" cmpd="sng">
                  <a:noFill/>
                </a:ln>
                <a:effectLst>
                  <a:glow rad="38100">
                    <a:schemeClr val="bg1">
                      <a:lumMod val="65000"/>
                      <a:lumOff val="35000"/>
                      <a:alpha val="40000"/>
                    </a:schemeClr>
                  </a:glow>
                  <a:outerShdw blurRad="28575" dist="38100" dir="14040000" algn="tl" rotWithShape="0">
                    <a:srgbClr val="000000">
                      <a:alpha val="25000"/>
                    </a:srgbClr>
                  </a:outerShdw>
                </a:effectLst>
              </a:defRPr>
            </a:lvl1pPr>
            <a:lvl2pPr>
              <a:defRPr>
                <a:solidFill>
                  <a:schemeClr val="tx2"/>
                </a:solidFill>
              </a:defRPr>
            </a:lvl2pPr>
            <a:lvl3pPr>
              <a:defRPr>
                <a:solidFill>
                  <a:schemeClr val="tx2"/>
                </a:solidFill>
              </a:defRPr>
            </a:lvl3pPr>
            <a:lvl4pPr>
              <a:defRPr>
                <a:solidFill>
                  <a:schemeClr val="tx2"/>
                </a:solidFill>
              </a:defRPr>
            </a:lvl4pPr>
            <a:lvl5pPr>
              <a:defRPr>
                <a:solidFill>
                  <a:schemeClr val="tx2"/>
                </a:solidFill>
              </a:defRPr>
            </a:lvl5pPr>
            <a:lvl6pPr>
              <a:defRPr>
                <a:solidFill>
                  <a:schemeClr val="tx2"/>
                </a:solidFill>
              </a:defRPr>
            </a:lvl6pPr>
            <a:lvl7pPr>
              <a:defRPr>
                <a:solidFill>
                  <a:schemeClr val="tx2"/>
                </a:solidFill>
              </a:defRPr>
            </a:lvl7pPr>
            <a:lvl8pPr>
              <a:defRPr>
                <a:solidFill>
                  <a:schemeClr val="tx2"/>
                </a:solidFill>
              </a:defRPr>
            </a:lvl8pPr>
            <a:lvl9pPr>
              <a:defRPr>
                <a:solidFill>
                  <a:schemeClr val="tx2"/>
                </a:solidFill>
              </a:defRPr>
            </a:lvl9pPr>
          </a:lstStyle>
          <a:p>
            <a:pPr algn="r">
              <a:defRPr/>
            </a:pPr>
            <a:r>
              <a:rPr lang="en-US" sz="8000" dirty="0">
                <a:effectLst/>
              </a:rPr>
              <a:t>”</a:t>
            </a:r>
          </a:p>
        </p:txBody>
      </p:sp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446212" y="609600"/>
            <a:ext cx="9302752" cy="2992904"/>
          </a:xfrm>
        </p:spPr>
        <p:txBody>
          <a:bodyPr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3"/>
          </p:nvPr>
        </p:nvSpPr>
        <p:spPr>
          <a:xfrm>
            <a:off x="1720644" y="3610032"/>
            <a:ext cx="8752299" cy="532749"/>
          </a:xfrm>
        </p:spPr>
        <p:txBody>
          <a:bodyPr/>
          <a:lstStyle>
            <a:lvl1pPr marL="0" indent="0" algn="r">
              <a:buNone/>
              <a:defRPr sz="14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4" y="4304353"/>
            <a:ext cx="10353763" cy="1489496"/>
          </a:xfrm>
        </p:spPr>
        <p:txBody>
          <a:bodyPr anchor="ctr"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7" name="Date Placeholder 4"/>
          <p:cNvSpPr>
            <a:spLocks noGrp="1"/>
          </p:cNvSpPr>
          <p:nvPr>
            <p:ph type="dt" sz="half" idx="1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60D27C-3A3E-4E30-9026-1BE1B1EBF903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8" name="Footer Placeholder 5"/>
          <p:cNvSpPr>
            <a:spLocks noGrp="1"/>
          </p:cNvSpPr>
          <p:nvPr>
            <p:ph type="ftr" sz="quarter" idx="1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9" name="Slide Number Placeholder 6"/>
          <p:cNvSpPr>
            <a:spLocks noGrp="1"/>
          </p:cNvSpPr>
          <p:nvPr>
            <p:ph type="sldNum" sz="quarter" idx="16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6BFA38D-A1E5-4788-A8B1-42FFDC36AD62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51919723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Name Card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4" y="2126942"/>
            <a:ext cx="10353763" cy="2511835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84" y="4650556"/>
            <a:ext cx="10352199" cy="114064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F6126F4-FD10-42ED-8C65-FBEE034254FA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F2FBCA4-F690-4602-AE8A-E237F4CF5EC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2748008"/>
      </p:ext>
    </p:extLst>
  </p:cSld>
  <p:clrMapOvr>
    <a:masterClrMapping/>
  </p:clrMapOvr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7" name="Text Placeholder 2"/>
          <p:cNvSpPr>
            <a:spLocks noGrp="1"/>
          </p:cNvSpPr>
          <p:nvPr>
            <p:ph type="body" idx="1"/>
          </p:nvPr>
        </p:nvSpPr>
        <p:spPr>
          <a:xfrm>
            <a:off x="913795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8" name="Text Placeholder 3"/>
          <p:cNvSpPr>
            <a:spLocks noGrp="1"/>
          </p:cNvSpPr>
          <p:nvPr>
            <p:ph type="body" sz="half" idx="15"/>
          </p:nvPr>
        </p:nvSpPr>
        <p:spPr>
          <a:xfrm>
            <a:off x="91379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9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6711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0" name="Text Placeholder 3"/>
          <p:cNvSpPr>
            <a:spLocks noGrp="1"/>
          </p:cNvSpPr>
          <p:nvPr>
            <p:ph type="body" sz="half" idx="16"/>
          </p:nvPr>
        </p:nvSpPr>
        <p:spPr>
          <a:xfrm>
            <a:off x="4441435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1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572" y="1885950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2" name="Text Placeholder 3"/>
          <p:cNvSpPr>
            <a:spLocks noGrp="1"/>
          </p:cNvSpPr>
          <p:nvPr>
            <p:ph type="body" sz="half" idx="17"/>
          </p:nvPr>
        </p:nvSpPr>
        <p:spPr>
          <a:xfrm>
            <a:off x="7966572" y="2571750"/>
            <a:ext cx="3300984" cy="3219450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3" name="Date Placeholder 3"/>
          <p:cNvSpPr>
            <a:spLocks noGrp="1"/>
          </p:cNvSpPr>
          <p:nvPr>
            <p:ph type="dt" sz="half" idx="18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85B54D3-28DB-4E54-98C9-A012EBB4B6F6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14" name="Footer Placeholder 4"/>
          <p:cNvSpPr>
            <a:spLocks noGrp="1"/>
          </p:cNvSpPr>
          <p:nvPr>
            <p:ph type="ftr" sz="quarter" idx="19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6" name="Slide Number Placeholder 5"/>
          <p:cNvSpPr>
            <a:spLocks noGrp="1"/>
          </p:cNvSpPr>
          <p:nvPr>
            <p:ph type="sldNum" sz="quarter" idx="2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535B2C2-97B0-4562-B3E6-3060B296A1D8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089609201"/>
      </p:ext>
    </p:extLst>
  </p:cSld>
  <p:clrMapOvr>
    <a:masterClrMapping/>
  </p:clrMapOvr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 Picture Colum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Picture 6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985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3" name="Picture 7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725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4" name="Picture 8" descr="Slate-V2-HD-3col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35913" y="1817688"/>
            <a:ext cx="3340100" cy="18478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0" name="Title 1"/>
          <p:cNvSpPr>
            <a:spLocks noGrp="1"/>
          </p:cNvSpPr>
          <p:nvPr>
            <p:ph type="title"/>
          </p:nvPr>
        </p:nvSpPr>
        <p:spPr>
          <a:xfrm>
            <a:off x="913794" y="609600"/>
            <a:ext cx="10353763" cy="970450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19" name="Text Placeholder 2"/>
          <p:cNvSpPr>
            <a:spLocks noGrp="1"/>
          </p:cNvSpPr>
          <p:nvPr>
            <p:ph type="body" idx="1"/>
          </p:nvPr>
        </p:nvSpPr>
        <p:spPr>
          <a:xfrm>
            <a:off x="913795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0" name="Picture Placeholder 2"/>
          <p:cNvSpPr>
            <a:spLocks noGrp="1" noChangeAspect="1"/>
          </p:cNvSpPr>
          <p:nvPr>
            <p:ph type="pic" idx="15"/>
          </p:nvPr>
        </p:nvSpPr>
        <p:spPr>
          <a:xfrm>
            <a:off x="1018102" y="1938918"/>
            <a:ext cx="3092368" cy="160295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1" name="Text Placeholder 3"/>
          <p:cNvSpPr>
            <a:spLocks noGrp="1"/>
          </p:cNvSpPr>
          <p:nvPr>
            <p:ph type="body" sz="half" idx="18"/>
          </p:nvPr>
        </p:nvSpPr>
        <p:spPr>
          <a:xfrm>
            <a:off x="913795" y="4480368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2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442788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3" name="Picture Placeholder 2"/>
          <p:cNvSpPr>
            <a:spLocks noGrp="1" noChangeAspect="1"/>
          </p:cNvSpPr>
          <p:nvPr>
            <p:ph type="pic" idx="21"/>
          </p:nvPr>
        </p:nvSpPr>
        <p:spPr>
          <a:xfrm>
            <a:off x="4545743" y="1939094"/>
            <a:ext cx="3092368" cy="160816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4" name="Text Placeholder 3"/>
          <p:cNvSpPr>
            <a:spLocks noGrp="1"/>
          </p:cNvSpPr>
          <p:nvPr>
            <p:ph type="body" sz="half" idx="19"/>
          </p:nvPr>
        </p:nvSpPr>
        <p:spPr>
          <a:xfrm>
            <a:off x="4441435" y="4480367"/>
            <a:ext cx="3300984" cy="1310833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5" name="Text Placeholder 4"/>
          <p:cNvSpPr>
            <a:spLocks noGrp="1"/>
          </p:cNvSpPr>
          <p:nvPr>
            <p:ph type="body" sz="quarter" idx="13"/>
          </p:nvPr>
        </p:nvSpPr>
        <p:spPr>
          <a:xfrm>
            <a:off x="7966697" y="3904106"/>
            <a:ext cx="3300984" cy="576262"/>
          </a:xfrm>
        </p:spPr>
        <p:txBody>
          <a:bodyPr anchor="b">
            <a:noAutofit/>
          </a:bodyPr>
          <a:lstStyle>
            <a:lvl1pPr marL="0" indent="0" algn="ctr">
              <a:buNone/>
              <a:defRPr sz="2000" b="0">
                <a:solidFill>
                  <a:schemeClr val="tx1"/>
                </a:solidFill>
              </a:defRPr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26" name="Picture Placeholder 2"/>
          <p:cNvSpPr>
            <a:spLocks noGrp="1" noChangeAspect="1"/>
          </p:cNvSpPr>
          <p:nvPr>
            <p:ph type="pic" idx="22"/>
          </p:nvPr>
        </p:nvSpPr>
        <p:spPr>
          <a:xfrm>
            <a:off x="8075698" y="1934432"/>
            <a:ext cx="3092368" cy="1607294"/>
          </a:xfrm>
          <a:prstGeom prst="roundRect">
            <a:avLst>
              <a:gd name="adj" fmla="val 1858"/>
            </a:avLst>
          </a:prstGeo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27" name="Text Placeholder 3"/>
          <p:cNvSpPr>
            <a:spLocks noGrp="1"/>
          </p:cNvSpPr>
          <p:nvPr>
            <p:ph type="body" sz="half" idx="20"/>
          </p:nvPr>
        </p:nvSpPr>
        <p:spPr>
          <a:xfrm>
            <a:off x="7966572" y="4480365"/>
            <a:ext cx="3300984" cy="1310835"/>
          </a:xfrm>
        </p:spPr>
        <p:txBody>
          <a:bodyPr/>
          <a:lstStyle>
            <a:lvl1pPr marL="0" indent="0" algn="ctr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15" name="Date Placeholder 2"/>
          <p:cNvSpPr>
            <a:spLocks noGrp="1"/>
          </p:cNvSpPr>
          <p:nvPr>
            <p:ph type="dt" sz="half" idx="23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71B5CCC-49FD-49BF-A34D-38AD8C98A62C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16" name="Footer Placeholder 3"/>
          <p:cNvSpPr>
            <a:spLocks noGrp="1"/>
          </p:cNvSpPr>
          <p:nvPr>
            <p:ph type="ftr" sz="quarter" idx="24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7" name="Slide Number Placeholder 4"/>
          <p:cNvSpPr>
            <a:spLocks noGrp="1"/>
          </p:cNvSpPr>
          <p:nvPr>
            <p:ph type="sldNum" sz="quarter" idx="25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78A86955-3F92-47DA-BF38-8B6721BB54C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2690567875"/>
      </p:ext>
    </p:extLst>
  </p:cSld>
  <p:clrMapOvr>
    <a:masterClrMapping/>
  </p:clrMapOvr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0654B0C-7D5A-4A34-9E5E-EFDE8BBDB528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744F116-5001-44DC-B1C5-E1A36AB216E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965684376"/>
      </p:ext>
    </p:extLst>
  </p:cSld>
  <p:clrMapOvr>
    <a:masterClrMapping/>
  </p:clrMapOvr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983068" y="609599"/>
            <a:ext cx="2284487" cy="5181601"/>
          </a:xfrm>
        </p:spPr>
        <p:txBody>
          <a:bodyPr vert="eaVert"/>
          <a:lstStyle>
            <a:lvl1pPr algn="l"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913796" y="609599"/>
            <a:ext cx="7916872" cy="5181601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2A3FDDF-1576-4DF7-8B52-22440C59A8AA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A6ADD01-14BF-42BE-8E0F-E7FE839E14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100445829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D5A04E6-9A93-4C11-9208-6C505645A424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72854BC-F075-4734-964D-69091283F55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68072909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295401" y="1761067"/>
            <a:ext cx="9590550" cy="1828813"/>
          </a:xfrm>
        </p:spPr>
        <p:txBody>
          <a:bodyPr anchor="b"/>
          <a:lstStyle>
            <a:lvl1pPr algn="ctr">
              <a:defRPr sz="4000" b="0" cap="none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295401" y="3589879"/>
            <a:ext cx="9590550" cy="1507054"/>
          </a:xfrm>
        </p:spPr>
        <p:txBody>
          <a:bodyPr/>
          <a:lstStyle>
            <a:lvl1pPr marL="0" indent="0" algn="ctr">
              <a:buNone/>
              <a:defRPr sz="2000">
                <a:solidFill>
                  <a:schemeClr val="tx1"/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B32874A7-441E-486A-BC74-E34102CEFAC0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9E2CCFC1-B4C6-4C15-9C3B-BD52B44040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685966316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913795" y="1732449"/>
            <a:ext cx="5060497" cy="405875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202892" y="1732449"/>
            <a:ext cx="5064665" cy="4058751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E3AEF2F-3ABA-4AA5-864B-122CB579E082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B48BF86-ED26-45F1-BE6D-067C010ADA9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8874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Picture 6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14400" y="1735138"/>
            <a:ext cx="5087938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8" name="Picture 7" descr="Slate-V2-HD-comp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178550" y="1735138"/>
            <a:ext cx="5089525" cy="41481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1005872" y="1835254"/>
            <a:ext cx="4876344" cy="544884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1005872" y="2380137"/>
            <a:ext cx="4876344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294967" y="1835254"/>
            <a:ext cx="4895330" cy="544883"/>
          </a:xfrm>
        </p:spPr>
        <p:txBody>
          <a:bodyPr anchor="b">
            <a:noAutofit/>
          </a:bodyPr>
          <a:lstStyle>
            <a:lvl1pPr marL="0" indent="0" algn="ctr">
              <a:buNone/>
              <a:defRPr sz="2400" b="0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294967" y="2380137"/>
            <a:ext cx="4895330" cy="3411063"/>
          </a:xfrm>
        </p:spPr>
        <p:txBody>
          <a:bodyPr/>
          <a:lstStyle>
            <a:lvl1pPr>
              <a:defRPr sz="1800"/>
            </a:lvl1pPr>
            <a:lvl2pPr>
              <a:defRPr sz="1600"/>
            </a:lvl2pPr>
            <a:lvl3pPr>
              <a:defRPr sz="1400"/>
            </a:lvl3pPr>
            <a:lvl4pPr>
              <a:defRPr sz="1200"/>
            </a:lvl4pPr>
            <a:lvl5pPr>
              <a:defRPr sz="1200"/>
            </a:lvl5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9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A537358-266F-44F4-A1AE-5A8BD4FD23F8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10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11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DD78B5F0-7DDB-44B7-BE74-3C84E11606A7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348027769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83944F93-99B3-4FEE-8AB0-A13CF64CFFF8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4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5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62852E36-62E1-4095-96CD-FB15C872B879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559266893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C2D16EA0-3A39-4E9A-A683-51F1B5A94FAA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3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4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A122CAB1-50F0-4CF3-ABE2-56A16064EDBD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1861112361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3706889" cy="1821918"/>
          </a:xfrm>
        </p:spPr>
        <p:txBody>
          <a:bodyPr anchor="b"/>
          <a:lstStyle>
            <a:lvl1pPr algn="ctr">
              <a:defRPr sz="24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4855633" y="609600"/>
            <a:ext cx="6411924" cy="5181600"/>
          </a:xfrm>
        </p:spPr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1518"/>
            <a:ext cx="3706889" cy="3359681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5A319827-BEE3-4A50-A9A9-FF5E4B9C44CB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6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7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39406FFD-7AEE-433E-9C17-DC98E002D8B4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3414631116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Picture 6" descr="Slate-V2-HD-vertPhotoInset.png"/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292975" y="609600"/>
            <a:ext cx="3584575" cy="52054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923"/>
            <a:ext cx="5934949" cy="1829338"/>
          </a:xfrm>
        </p:spPr>
        <p:txBody>
          <a:bodyPr anchor="b">
            <a:noAutofit/>
          </a:bodyPr>
          <a:lstStyle>
            <a:lvl1pPr algn="ctr">
              <a:defRPr sz="3200" b="0"/>
            </a:lvl1pPr>
          </a:lstStyle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7442551" y="763702"/>
            <a:ext cx="3275751" cy="4912822"/>
          </a:xfrm>
          <a:effectLst>
            <a:outerShdw blurRad="38100" dist="25400" dir="4440000">
              <a:srgbClr val="000000">
                <a:alpha val="36000"/>
              </a:srgbClr>
            </a:outerShdw>
          </a:effectLst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600"/>
            </a:lvl2pPr>
            <a:lvl3pPr marL="914400" indent="0">
              <a:buNone/>
              <a:defRPr sz="1600"/>
            </a:lvl3pPr>
            <a:lvl4pPr marL="1371600" indent="0">
              <a:buNone/>
              <a:defRPr sz="1600"/>
            </a:lvl4pPr>
            <a:lvl5pPr marL="1828800" indent="0">
              <a:buNone/>
              <a:defRPr sz="1600"/>
            </a:lvl5pPr>
            <a:lvl6pPr marL="2286000" indent="0">
              <a:buNone/>
              <a:defRPr sz="1600"/>
            </a:lvl6pPr>
            <a:lvl7pPr marL="2743200" indent="0">
              <a:buNone/>
              <a:defRPr sz="1600"/>
            </a:lvl7pPr>
            <a:lvl8pPr marL="3200400" indent="0">
              <a:buNone/>
              <a:defRPr sz="1600"/>
            </a:lvl8pPr>
            <a:lvl9pPr marL="3657600" indent="0">
              <a:buNone/>
              <a:defRPr sz="1600"/>
            </a:lvl9pPr>
          </a:lstStyle>
          <a:p>
            <a:pPr lvl="0"/>
            <a:r>
              <a:rPr lang="en-US" noProof="0" smtClean="0"/>
              <a:t>Click icon to add picture</a:t>
            </a:r>
            <a:endParaRPr lang="en-US" noProof="0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913795" y="2439261"/>
            <a:ext cx="5934949" cy="3376134"/>
          </a:xfrm>
        </p:spPr>
        <p:txBody>
          <a:bodyPr/>
          <a:lstStyle>
            <a:lvl1pPr marL="0" indent="0" algn="ctr">
              <a:buNone/>
              <a:defRPr sz="16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E1567A44-135D-4AF8-BC34-04C505A00277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7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8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>
            <a:lvl1pPr>
              <a:defRPr/>
            </a:lvl1pPr>
          </a:lstStyle>
          <a:p>
            <a:pPr>
              <a:defRPr/>
            </a:pPr>
            <a:fld id="{0EE39256-D141-4A2F-9A2F-8170FAE51121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  <p:extLst>
      <p:ext uri="{BB962C8B-B14F-4D97-AF65-F5344CB8AC3E}">
        <p14:creationId xmlns:p14="http://schemas.microsoft.com/office/powerpoint/2010/main" val="408445959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2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914400" y="609600"/>
            <a:ext cx="10353675" cy="969963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914400" y="1731963"/>
            <a:ext cx="10353675" cy="4059237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  <p:txBody>
          <a:bodyPr vert="horz" lIns="91440" tIns="45720" rIns="91440" bIns="45720" rtlCol="0" anchor="t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7678738" y="5883275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F9F61779-CF72-40DE-809E-6E9FAD87013F}" type="datetimeFigureOut">
              <a:rPr lang="en-GB"/>
              <a:pPr>
                <a:defRPr/>
              </a:pPr>
              <a:t>21/03/2019</a:t>
            </a:fld>
            <a:endParaRPr lang="en-GB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914400" y="5883275"/>
            <a:ext cx="6672263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endParaRPr lang="en-GB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10514013" y="5883275"/>
            <a:ext cx="754062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000">
                <a:solidFill>
                  <a:schemeClr val="tx1">
                    <a:lumMod val="95000"/>
                  </a:schemeClr>
                </a:solidFill>
                <a:effectLst>
                  <a:outerShdw blurRad="50800" dist="38100" dir="2700000" algn="tl" rotWithShape="0">
                    <a:schemeClr val="bg1">
                      <a:alpha val="43000"/>
                    </a:schemeClr>
                  </a:outerShdw>
                </a:effectLst>
              </a:defRPr>
            </a:lvl1pPr>
          </a:lstStyle>
          <a:p>
            <a:pPr>
              <a:defRPr/>
            </a:pPr>
            <a:fld id="{41396866-6D2A-45EA-AC50-3ED2FC3394EE}" type="slidenum">
              <a:rPr lang="en-GB"/>
              <a:pPr>
                <a:defRPr/>
              </a:pPr>
              <a:t>‹#›</a:t>
            </a:fld>
            <a:endParaRPr lang="en-GB"/>
          </a:p>
        </p:txBody>
      </p:sp>
    </p:spTree>
  </p:cSld>
  <p:clrMap bg1="dk1" tx1="lt1" bg2="dk2" tx2="lt2" accent1="accent1" accent2="accent2" accent3="accent3" accent4="accent4" accent5="accent5" accent6="accent6" hlink="hlink" folHlink="folHlink"/>
  <p:sldLayoutIdLst>
    <p:sldLayoutId id="2147483913" r:id="rId1"/>
    <p:sldLayoutId id="2147483914" r:id="rId2"/>
    <p:sldLayoutId id="2147483915" r:id="rId3"/>
    <p:sldLayoutId id="2147483916" r:id="rId4"/>
    <p:sldLayoutId id="2147483925" r:id="rId5"/>
    <p:sldLayoutId id="2147483917" r:id="rId6"/>
    <p:sldLayoutId id="2147483918" r:id="rId7"/>
    <p:sldLayoutId id="2147483919" r:id="rId8"/>
    <p:sldLayoutId id="2147483926" r:id="rId9"/>
    <p:sldLayoutId id="2147483927" r:id="rId10"/>
    <p:sldLayoutId id="2147483920" r:id="rId11"/>
    <p:sldLayoutId id="2147483928" r:id="rId12"/>
    <p:sldLayoutId id="2147483921" r:id="rId13"/>
    <p:sldLayoutId id="2147483922" r:id="rId14"/>
    <p:sldLayoutId id="2147483929" r:id="rId15"/>
    <p:sldLayoutId id="2147483923" r:id="rId16"/>
    <p:sldLayoutId id="2147483924" r:id="rId17"/>
  </p:sldLayoutIdLst>
  <p:txStyles>
    <p:titleStyle>
      <a:lvl1pPr algn="ctr" defTabSz="457200" rtl="0" eaLnBrk="0" fontAlgn="base" hangingPunct="0">
        <a:spcBef>
          <a:spcPct val="0"/>
        </a:spcBef>
        <a:spcAft>
          <a:spcPct val="0"/>
        </a:spcAft>
        <a:defRPr sz="4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j-lt"/>
          <a:ea typeface="Trebuchet MS" panose="020B0603020202020204" pitchFamily="34" charset="0"/>
          <a:cs typeface="Trebuchet MS"/>
        </a:defRPr>
      </a:lvl1pPr>
      <a:lvl2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 Light" panose="020F0302020204030204" pitchFamily="34" charset="0"/>
          <a:ea typeface="Trebuchet MS" panose="020B0603020202020204" pitchFamily="34" charset="0"/>
          <a:cs typeface="Trebuchet MS" panose="020B0603020202020204" pitchFamily="34" charset="0"/>
        </a:defRPr>
      </a:lvl2pPr>
      <a:lvl3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 Light" panose="020F0302020204030204" pitchFamily="34" charset="0"/>
          <a:ea typeface="Trebuchet MS" panose="020B0603020202020204" pitchFamily="34" charset="0"/>
          <a:cs typeface="Trebuchet MS" panose="020B0603020202020204" pitchFamily="34" charset="0"/>
        </a:defRPr>
      </a:lvl3pPr>
      <a:lvl4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 Light" panose="020F0302020204030204" pitchFamily="34" charset="0"/>
          <a:ea typeface="Trebuchet MS" panose="020B0603020202020204" pitchFamily="34" charset="0"/>
          <a:cs typeface="Trebuchet MS" panose="020B0603020202020204" pitchFamily="34" charset="0"/>
        </a:defRPr>
      </a:lvl4pPr>
      <a:lvl5pPr algn="ctr" defTabSz="457200" rtl="0" eaLnBrk="0" fontAlgn="base" hangingPunct="0">
        <a:spcBef>
          <a:spcPct val="0"/>
        </a:spcBef>
        <a:spcAft>
          <a:spcPct val="0"/>
        </a:spcAft>
        <a:defRPr sz="4000">
          <a:solidFill>
            <a:schemeClr val="tx2"/>
          </a:solidFill>
          <a:latin typeface="Calibri Light" panose="020F0302020204030204" pitchFamily="34" charset="0"/>
          <a:ea typeface="Trebuchet MS" panose="020B0603020202020204" pitchFamily="34" charset="0"/>
          <a:cs typeface="Trebuchet MS" panose="020B0603020202020204" pitchFamily="34" charset="0"/>
        </a:defRPr>
      </a:lvl5pPr>
      <a:lvl6pPr eaLnBrk="1" hangingPunct="1">
        <a:defRPr>
          <a:solidFill>
            <a:schemeClr val="tx2"/>
          </a:solidFill>
        </a:defRPr>
      </a:lvl6pPr>
      <a:lvl7pPr eaLnBrk="1" hangingPunct="1">
        <a:defRPr>
          <a:solidFill>
            <a:schemeClr val="tx2"/>
          </a:solidFill>
        </a:defRPr>
      </a:lvl7pPr>
      <a:lvl8pPr eaLnBrk="1" hangingPunct="1">
        <a:defRPr>
          <a:solidFill>
            <a:schemeClr val="tx2"/>
          </a:solidFill>
        </a:defRPr>
      </a:lvl8pPr>
      <a:lvl9pPr eaLnBrk="1" hangingPunct="1">
        <a:defRPr>
          <a:solidFill>
            <a:schemeClr val="tx2"/>
          </a:solidFill>
        </a:defRPr>
      </a:lvl9pPr>
    </p:titleStyle>
    <p:bodyStyle>
      <a:lvl1pPr marL="342900" indent="-3048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20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1pPr>
      <a:lvl2pPr marL="719138" indent="-269875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2pPr>
      <a:lvl3pPr marL="10255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6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3pPr>
      <a:lvl4pPr marL="1385888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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4pPr>
      <a:lvl5pPr marL="1673225" indent="-215900" algn="l" defTabSz="457200" rtl="0" eaLnBrk="0" fontAlgn="base" hangingPunct="0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panose="05020102010507070707" pitchFamily="18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5pPr>
      <a:lvl6pPr marL="20146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6pPr>
      <a:lvl7pPr marL="24018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7pPr>
      <a:lvl8pPr marL="27890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8pPr>
      <a:lvl9pPr marL="3106200" indent="-228600" algn="l" defTabSz="457200" rtl="0" eaLnBrk="1" latinLnBrk="0" hangingPunct="1">
        <a:spcBef>
          <a:spcPct val="20000"/>
        </a:spcBef>
        <a:spcAft>
          <a:spcPts val="600"/>
        </a:spcAft>
        <a:buClr>
          <a:schemeClr val="tx2"/>
        </a:buClr>
        <a:buSzPct val="70000"/>
        <a:buFont typeface="Wingdings 2" charset="2"/>
        <a:buChar char=""/>
        <a:defRPr sz="1400" kern="1200">
          <a:ln>
            <a:solidFill>
              <a:schemeClr val="bg1">
                <a:lumMod val="75000"/>
                <a:lumOff val="25000"/>
                <a:alpha val="10000"/>
              </a:schemeClr>
            </a:solidFill>
          </a:ln>
          <a:solidFill>
            <a:schemeClr val="tx2"/>
          </a:solidFill>
          <a:effectLst>
            <a:outerShdw blurRad="9525" dist="25400" dir="14640000" algn="tl" rotWithShape="0">
              <a:schemeClr val="bg1">
                <a:alpha val="30000"/>
              </a:schemeClr>
            </a:outerShdw>
          </a:effectLst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4572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7.jpeg"/><Relationship Id="rId7" Type="http://schemas.openxmlformats.org/officeDocument/2006/relationships/image" Target="../media/image30.jpeg"/><Relationship Id="rId2" Type="http://schemas.openxmlformats.org/officeDocument/2006/relationships/notesSlide" Target="../notesSlides/notesSlide10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9.jpeg"/><Relationship Id="rId5" Type="http://schemas.openxmlformats.org/officeDocument/2006/relationships/image" Target="../media/image21.png"/><Relationship Id="rId4" Type="http://schemas.openxmlformats.org/officeDocument/2006/relationships/image" Target="../media/image28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1.jpeg"/><Relationship Id="rId7" Type="http://schemas.openxmlformats.org/officeDocument/2006/relationships/image" Target="../media/image35.jpeg"/><Relationship Id="rId2" Type="http://schemas.openxmlformats.org/officeDocument/2006/relationships/notesSlide" Target="../notesSlides/notesSlide1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4.jpeg"/><Relationship Id="rId5" Type="http://schemas.openxmlformats.org/officeDocument/2006/relationships/image" Target="../media/image33.jpeg"/><Relationship Id="rId4" Type="http://schemas.openxmlformats.org/officeDocument/2006/relationships/image" Target="../media/image32.jpe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6.jpeg"/><Relationship Id="rId2" Type="http://schemas.openxmlformats.org/officeDocument/2006/relationships/notesSlide" Target="../notesSlides/notesSlide1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9.jpeg"/><Relationship Id="rId5" Type="http://schemas.openxmlformats.org/officeDocument/2006/relationships/image" Target="../media/image38.jpeg"/><Relationship Id="rId4" Type="http://schemas.openxmlformats.org/officeDocument/2006/relationships/image" Target="../media/image37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40.jpeg"/><Relationship Id="rId2" Type="http://schemas.openxmlformats.org/officeDocument/2006/relationships/notesSlide" Target="../notesSlides/notesSlide13.xml"/><Relationship Id="rId1" Type="http://schemas.openxmlformats.org/officeDocument/2006/relationships/slideLayout" Target="../slideLayouts/slideLayout2.xml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png"/><Relationship Id="rId2" Type="http://schemas.openxmlformats.org/officeDocument/2006/relationships/notesSlide" Target="../notesSlides/notesSlide14.xml"/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6.jpeg"/><Relationship Id="rId2" Type="http://schemas.openxmlformats.org/officeDocument/2006/relationships/notesSlide" Target="../notesSlides/notesSlide15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7.jpe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hyperlink" Target="http://www.aiai.ed.ac.uk/ai/resources/" TargetMode="External"/><Relationship Id="rId2" Type="http://schemas.openxmlformats.org/officeDocument/2006/relationships/notesSlide" Target="../notesSlides/notesSlide16.xml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jpe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9.jpeg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jpe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.jpeg"/><Relationship Id="rId5" Type="http://schemas.openxmlformats.org/officeDocument/2006/relationships/image" Target="../media/image12.jpeg"/><Relationship Id="rId4" Type="http://schemas.openxmlformats.org/officeDocument/2006/relationships/image" Target="../media/image11.jpeg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notesSlide" Target="../notesSlides/notesSlide4.xml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.jpeg"/><Relationship Id="rId2" Type="http://schemas.openxmlformats.org/officeDocument/2006/relationships/notesSlide" Target="../notesSlides/notesSlide5.xml"/><Relationship Id="rId1" Type="http://schemas.openxmlformats.org/officeDocument/2006/relationships/slideLayout" Target="../slideLayouts/slideLayout2.xml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g"/><Relationship Id="rId2" Type="http://schemas.openxmlformats.org/officeDocument/2006/relationships/notesSlide" Target="../notesSlides/notesSlide6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.jpg"/><Relationship Id="rId4" Type="http://schemas.openxmlformats.org/officeDocument/2006/relationships/image" Target="../media/image16.jpe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png"/><Relationship Id="rId2" Type="http://schemas.openxmlformats.org/officeDocument/2006/relationships/notesSlide" Target="../notesSlides/notesSlide7.xml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png"/></Relationships>
</file>

<file path=ppt/slides/_rels/slide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5.jpeg"/><Relationship Id="rId3" Type="http://schemas.openxmlformats.org/officeDocument/2006/relationships/image" Target="../media/image20.jpeg"/><Relationship Id="rId7" Type="http://schemas.openxmlformats.org/officeDocument/2006/relationships/image" Target="../media/image24.jpeg"/><Relationship Id="rId2" Type="http://schemas.openxmlformats.org/officeDocument/2006/relationships/notesSlide" Target="../notesSlides/notesSlide8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jpeg"/><Relationship Id="rId5" Type="http://schemas.openxmlformats.org/officeDocument/2006/relationships/image" Target="../media/image22.jpeg"/><Relationship Id="rId4" Type="http://schemas.openxmlformats.org/officeDocument/2006/relationships/image" Target="../media/image21.pn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6.jpeg"/><Relationship Id="rId2" Type="http://schemas.openxmlformats.org/officeDocument/2006/relationships/notesSlide" Target="../notesSlides/notesSlide9.xml"/><Relationship Id="rId1" Type="http://schemas.openxmlformats.org/officeDocument/2006/relationships/slideLayout" Target="../slideLayouts/slideLayout2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/>
          <a:lstStyle/>
          <a:p>
            <a:pPr marL="36900" indent="0" algn="ctr" eaLnBrk="1" fontAlgn="auto" hangingPunct="1">
              <a:buFont typeface="Wingdings 2" charset="2"/>
              <a:buNone/>
              <a:defRPr/>
            </a:pPr>
            <a:endParaRPr lang="en-GB" dirty="0"/>
          </a:p>
          <a:p>
            <a:pPr marL="36900" indent="0" algn="ctr" eaLnBrk="1" fontAlgn="auto" hangingPunct="1">
              <a:buFont typeface="Wingdings 2" charset="2"/>
              <a:buNone/>
              <a:defRPr/>
            </a:pPr>
            <a:endParaRPr lang="en-GB" dirty="0" smtClean="0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755900"/>
            <a:ext cx="62087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96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0" y="2430463"/>
            <a:ext cx="12192000" cy="4427537"/>
          </a:xfrm>
        </p:spPr>
      </p:pic>
      <p:pic>
        <p:nvPicPr>
          <p:cNvPr id="21508" name="Picture 1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111500" y="-3175"/>
            <a:ext cx="3482975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09" name="Picture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594475" y="-6350"/>
            <a:ext cx="3517900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0" name="Picture 1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761538" y="0"/>
            <a:ext cx="2430462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21511" name="Picture 1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55575" y="0"/>
            <a:ext cx="3646488" cy="24304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6" name="Content Placeholder 5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376238" y="88900"/>
            <a:ext cx="11125200" cy="4576763"/>
          </a:xfrm>
        </p:spPr>
      </p:pic>
      <p:grpSp>
        <p:nvGrpSpPr>
          <p:cNvPr id="12" name="Group 11"/>
          <p:cNvGrpSpPr>
            <a:grpSpLocks/>
          </p:cNvGrpSpPr>
          <p:nvPr/>
        </p:nvGrpSpPr>
        <p:grpSpPr bwMode="auto">
          <a:xfrm>
            <a:off x="376238" y="4791075"/>
            <a:ext cx="11125200" cy="1951038"/>
            <a:chOff x="376790" y="4791452"/>
            <a:chExt cx="11124942" cy="1950872"/>
          </a:xfrm>
        </p:grpSpPr>
        <p:pic>
          <p:nvPicPr>
            <p:cNvPr id="17413" name="Picture 6"/>
            <p:cNvPicPr>
              <a:picLocks noChangeAspect="1"/>
            </p:cNvPicPr>
            <p:nvPr/>
          </p:nvPicPr>
          <p:blipFill>
            <a:blip r:embed="rId4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76790" y="4791452"/>
              <a:ext cx="3022028" cy="195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4" name="Picture 7"/>
            <p:cNvPicPr>
              <a:picLocks noChangeAspect="1"/>
            </p:cNvPicPr>
            <p:nvPr/>
          </p:nvPicPr>
          <p:blipFill>
            <a:blip r:embed="rId5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590692" y="4791452"/>
              <a:ext cx="2253879" cy="195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5" name="Picture 9"/>
            <p:cNvPicPr>
              <a:picLocks noChangeAspect="1"/>
            </p:cNvPicPr>
            <p:nvPr/>
          </p:nvPicPr>
          <p:blipFill>
            <a:blip r:embed="rId6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484262" y="4791452"/>
              <a:ext cx="3017470" cy="195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  <p:pic>
          <p:nvPicPr>
            <p:cNvPr id="17416" name="Picture 10"/>
            <p:cNvPicPr>
              <a:picLocks noChangeAspect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6179468" y="4791452"/>
              <a:ext cx="2206126" cy="1950872"/>
            </a:xfrm>
            <a:prstGeom prst="rect">
              <a:avLst/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rgbClr val="000000"/>
                  </a:solidFill>
                  <a:miter lim="800000"/>
                  <a:headEnd/>
                  <a:tailEnd/>
                </a14:hiddenLine>
              </a:ext>
            </a:extLst>
          </p:spPr>
        </p:pic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506413" y="0"/>
            <a:ext cx="5143501" cy="6858000"/>
          </a:xfrm>
        </p:spPr>
      </p:pic>
      <p:pic>
        <p:nvPicPr>
          <p:cNvPr id="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37088" y="0"/>
            <a:ext cx="5851525" cy="43418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6" name="Picture 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78425" y="1898650"/>
            <a:ext cx="6089650" cy="33877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26150" y="3417888"/>
            <a:ext cx="5905500" cy="34194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marL="36900" indent="0" eaLnBrk="1" fontAlgn="auto" hangingPunct="1">
              <a:buFont typeface="Wingdings 2" charset="2"/>
              <a:buNone/>
              <a:defRPr/>
            </a:pPr>
            <a:endParaRPr lang="en-GB" dirty="0"/>
          </a:p>
        </p:txBody>
      </p:sp>
      <p:pic>
        <p:nvPicPr>
          <p:cNvPr id="6" name="Content Placeholder 3"/>
          <p:cNvPicPr>
            <a:picLocks noChangeAspect="1"/>
          </p:cNvPicPr>
          <p:nvPr/>
        </p:nvPicPr>
        <p:blipFill>
          <a:blip r:embed="rId3"/>
          <a:stretch>
            <a:fillRect/>
          </a:stretch>
        </p:blipFill>
        <p:spPr>
          <a:xfrm>
            <a:off x="0" y="0"/>
            <a:ext cx="12195175" cy="6858000"/>
          </a:xfrm>
          <a:prstGeom prst="rect">
            <a:avLst/>
          </a:prstGeom>
          <a:effectLst>
            <a:outerShdw blurRad="25400" dir="17880000">
              <a:srgbClr val="000000">
                <a:alpha val="46000"/>
              </a:srgbClr>
            </a:outerShdw>
          </a:effectLst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chemeClr val="bg1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4763" y="0"/>
            <a:ext cx="12192001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9" name="Content Placeholder 8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>
              <a:defRPr/>
            </a:pPr>
            <a:endParaRPr lang="en-GB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42" presetClass="entr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" dur="5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9" dur="5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solidFill>
          <a:srgbClr val="F9B535"/>
        </a:soli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b="1" dirty="0">
              <a:effectLst>
                <a:outerShdw blurRad="38100" dist="38100" dir="2700000" algn="tl">
                  <a:srgbClr val="000000">
                    <a:alpha val="43137"/>
                  </a:srgbClr>
                </a:outerShdw>
              </a:effectLst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/>
          <a:lstStyle/>
          <a:p>
            <a:pPr marL="36900" indent="0" algn="ctr" eaLnBrk="1" fontAlgn="auto" hangingPunct="1">
              <a:buFont typeface="Wingdings 2" charset="2"/>
              <a:buNone/>
              <a:defRPr/>
            </a:pPr>
            <a:endParaRPr lang="en-GB" dirty="0"/>
          </a:p>
          <a:p>
            <a:pPr marL="36900" indent="0" algn="ctr" eaLnBrk="1" fontAlgn="auto" hangingPunct="1">
              <a:buFont typeface="Wingdings 2" charset="2"/>
              <a:buNone/>
              <a:defRPr/>
            </a:pPr>
            <a:endParaRPr lang="en-GB" dirty="0" smtClean="0"/>
          </a:p>
        </p:txBody>
      </p:sp>
      <p:pic>
        <p:nvPicPr>
          <p:cNvPr id="10244" name="Picture 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63863" y="2755900"/>
            <a:ext cx="6208712" cy="17240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245" name="Picture 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2579688" cy="11398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  <p:extLst>
      <p:ext uri="{BB962C8B-B14F-4D97-AF65-F5344CB8AC3E}">
        <p14:creationId xmlns:p14="http://schemas.microsoft.com/office/powerpoint/2010/main" val="826623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>
            <a:normAutofit/>
          </a:bodyPr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sz="4800" b="1" dirty="0" smtClean="0">
                <a:ea typeface="+mj-ea"/>
              </a:rPr>
              <a:t>Credits</a:t>
            </a:r>
            <a:endParaRPr lang="en-GB" sz="4800" b="1" dirty="0">
              <a:ea typeface="+mj-ea"/>
            </a:endParaRPr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913795" y="1732449"/>
            <a:ext cx="10353762" cy="4058751"/>
          </a:xfrm>
        </p:spPr>
        <p:txBody>
          <a:bodyPr>
            <a:normAutofit fontScale="92500" lnSpcReduction="20000"/>
          </a:bodyPr>
          <a:lstStyle/>
          <a:p>
            <a:pPr indent="-306000" eaLnBrk="1" fontAlgn="auto" hangingPunct="1">
              <a:buFont typeface="Wingdings 2" charset="2"/>
              <a:buChar char=""/>
              <a:defRPr/>
            </a:pPr>
            <a:endParaRPr lang="pt-BR" dirty="0"/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 smtClean="0"/>
              <a:t>Presentation available at </a:t>
            </a:r>
            <a:r>
              <a:rPr lang="pt-BR" dirty="0" smtClean="0">
                <a:hlinkClick r:id="rId3"/>
              </a:rPr>
              <a:t>http://www.aiai.ed.ac.uk/~ai/resources/</a:t>
            </a:r>
            <a:endParaRPr lang="pt-BR" dirty="0" smtClean="0"/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/>
              <a:t>National Museum of Scotland – Tayce Phillipson and Kirsty Tough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/>
              <a:t>Science Museum </a:t>
            </a:r>
            <a:r>
              <a:rPr lang="pt-BR" dirty="0" smtClean="0"/>
              <a:t>London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/>
              <a:t>Disney/LucasFilm, MGM – Sci-Fi </a:t>
            </a:r>
            <a:r>
              <a:rPr lang="pt-BR" dirty="0" smtClean="0"/>
              <a:t>Film Robots</a:t>
            </a:r>
            <a:endParaRPr lang="pt-BR" dirty="0"/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 smtClean="0"/>
              <a:t>University of Edinburgh – Freddy Robot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 smtClean="0"/>
              <a:t>Edinburgh Centre for Robotics – Robotarium Robots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 smtClean="0"/>
              <a:t>Da-Vinci </a:t>
            </a:r>
            <a:r>
              <a:rPr lang="pt-BR" dirty="0"/>
              <a:t>Surgical </a:t>
            </a:r>
            <a:r>
              <a:rPr lang="pt-BR" dirty="0" smtClean="0"/>
              <a:t>Robot – Sofmedica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/>
              <a:t>Soft Robots – Harvard Robotics </a:t>
            </a:r>
            <a:r>
              <a:rPr lang="pt-BR" dirty="0" smtClean="0"/>
              <a:t>Lab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/>
              <a:t>Webots – </a:t>
            </a:r>
            <a:r>
              <a:rPr lang="pt-BR" dirty="0" smtClean="0"/>
              <a:t>Cyberbotic</a:t>
            </a:r>
          </a:p>
          <a:p>
            <a:pPr indent="-306000" eaLnBrk="1" fontAlgn="auto" hangingPunct="1">
              <a:buFont typeface="Wingdings 2" charset="2"/>
              <a:buChar char=""/>
              <a:defRPr/>
            </a:pPr>
            <a:r>
              <a:rPr lang="pt-BR" dirty="0" smtClean="0"/>
              <a:t>Valkyrie, Curiosity Rover and Deep Space One – NASA Images</a:t>
            </a:r>
          </a:p>
          <a:p>
            <a:pPr marL="36900" indent="0" eaLnBrk="1" fontAlgn="auto" hangingPunct="1">
              <a:buNone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913795" y="609600"/>
            <a:ext cx="10353762" cy="970450"/>
          </a:xfrm>
        </p:spPr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r>
              <a:rPr lang="en-GB" dirty="0" smtClean="0">
                <a:ea typeface="+mj-ea"/>
              </a:rPr>
              <a:t> </a:t>
            </a:r>
            <a:endParaRPr lang="en-GB" dirty="0">
              <a:ea typeface="+mj-ea"/>
            </a:endParaRPr>
          </a:p>
        </p:txBody>
      </p:sp>
      <p:pic>
        <p:nvPicPr>
          <p:cNvPr id="4" name="Content Placeholder 3"/>
          <p:cNvPicPr>
            <a:picLocks noGrp="1" noChangeAspect="1"/>
          </p:cNvPicPr>
          <p:nvPr>
            <p:ph idx="1"/>
          </p:nvPr>
        </p:nvPicPr>
        <p:blipFill>
          <a:blip r:embed="rId3"/>
          <a:stretch>
            <a:fillRect/>
          </a:stretch>
        </p:blipFill>
        <p:spPr>
          <a:xfrm>
            <a:off x="-1" y="0"/>
            <a:ext cx="12213023" cy="6858000"/>
          </a:xfrm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59797" y="2189650"/>
            <a:ext cx="6753225" cy="506412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Picture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759200"/>
            <a:ext cx="3911600" cy="368776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8" name="Content Placeholder 7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3911600" cy="3911600"/>
          </a:xfrm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-392113"/>
            <a:ext cx="8269288" cy="808831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7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11600" y="0"/>
            <a:ext cx="10260354" cy="76962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extBox 3"/>
          <p:cNvSpPr txBox="1"/>
          <p:nvPr/>
        </p:nvSpPr>
        <p:spPr>
          <a:xfrm>
            <a:off x="1350963" y="1258382"/>
            <a:ext cx="2254250" cy="7080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dirty="0"/>
              <a:t>Sensors</a:t>
            </a:r>
          </a:p>
        </p:txBody>
      </p:sp>
      <p:sp>
        <p:nvSpPr>
          <p:cNvPr id="6" name="TextBox 5"/>
          <p:cNvSpPr txBox="1"/>
          <p:nvPr/>
        </p:nvSpPr>
        <p:spPr>
          <a:xfrm>
            <a:off x="4899025" y="1258382"/>
            <a:ext cx="2433638" cy="7080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dirty="0"/>
              <a:t>Processing</a:t>
            </a:r>
          </a:p>
        </p:txBody>
      </p:sp>
      <p:sp>
        <p:nvSpPr>
          <p:cNvPr id="7" name="TextBox 6"/>
          <p:cNvSpPr txBox="1"/>
          <p:nvPr/>
        </p:nvSpPr>
        <p:spPr>
          <a:xfrm>
            <a:off x="8616950" y="1258382"/>
            <a:ext cx="2201863" cy="7080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dirty="0"/>
              <a:t>Actuators</a:t>
            </a:r>
          </a:p>
        </p:txBody>
      </p:sp>
      <p:sp>
        <p:nvSpPr>
          <p:cNvPr id="11" name="TextBox 10"/>
          <p:cNvSpPr txBox="1"/>
          <p:nvPr/>
        </p:nvSpPr>
        <p:spPr>
          <a:xfrm>
            <a:off x="4527550" y="4289425"/>
            <a:ext cx="3176588" cy="7080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sz="4000" dirty="0"/>
              <a:t>Power Source</a:t>
            </a:r>
          </a:p>
        </p:txBody>
      </p:sp>
      <p:sp>
        <p:nvSpPr>
          <p:cNvPr id="12" name="TextBox 11"/>
          <p:cNvSpPr txBox="1"/>
          <p:nvPr/>
        </p:nvSpPr>
        <p:spPr>
          <a:xfrm>
            <a:off x="4527550" y="5121275"/>
            <a:ext cx="3176588" cy="9239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>
              <a:defRPr/>
            </a:pPr>
            <a:r>
              <a:rPr lang="en-GB" dirty="0"/>
              <a:t>e</a:t>
            </a:r>
            <a:r>
              <a:rPr lang="en-GB" dirty="0" smtClean="0"/>
              <a:t>lectricity and battery</a:t>
            </a:r>
            <a:endParaRPr lang="en-GB" dirty="0"/>
          </a:p>
          <a:p>
            <a:pPr>
              <a:defRPr/>
            </a:pPr>
            <a:r>
              <a:rPr lang="en-GB" dirty="0"/>
              <a:t>steam</a:t>
            </a:r>
          </a:p>
          <a:p>
            <a:pPr>
              <a:defRPr/>
            </a:pPr>
            <a:r>
              <a:rPr lang="en-GB" dirty="0"/>
              <a:t>clockwork</a:t>
            </a:r>
          </a:p>
        </p:txBody>
      </p:sp>
      <p:cxnSp>
        <p:nvCxnSpPr>
          <p:cNvPr id="14" name="Straight Arrow Connector 13"/>
          <p:cNvCxnSpPr/>
          <p:nvPr/>
        </p:nvCxnSpPr>
        <p:spPr>
          <a:xfrm>
            <a:off x="3817938" y="1598107"/>
            <a:ext cx="958850" cy="0"/>
          </a:xfrm>
          <a:prstGeom prst="straightConnector1">
            <a:avLst/>
          </a:prstGeom>
          <a:ln w="63500" cmpd="sng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5" name="Straight Arrow Connector 14"/>
          <p:cNvCxnSpPr/>
          <p:nvPr/>
        </p:nvCxnSpPr>
        <p:spPr>
          <a:xfrm>
            <a:off x="7531100" y="1579057"/>
            <a:ext cx="958850" cy="0"/>
          </a:xfrm>
          <a:prstGeom prst="straightConnector1">
            <a:avLst/>
          </a:prstGeom>
          <a:ln w="63500" cmpd="sng">
            <a:solidFill>
              <a:schemeClr val="accent1"/>
            </a:solidFill>
            <a:tailEnd type="triangle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grpSp>
        <p:nvGrpSpPr>
          <p:cNvPr id="18" name="Group 17"/>
          <p:cNvGrpSpPr>
            <a:grpSpLocks/>
          </p:cNvGrpSpPr>
          <p:nvPr/>
        </p:nvGrpSpPr>
        <p:grpSpPr bwMode="auto">
          <a:xfrm>
            <a:off x="1350963" y="2129920"/>
            <a:ext cx="9467850" cy="2032000"/>
            <a:chOff x="1350499" y="1792530"/>
            <a:chExt cx="9467558" cy="2031325"/>
          </a:xfrm>
        </p:grpSpPr>
        <p:sp>
          <p:nvSpPr>
            <p:cNvPr id="9" name="TextBox 8"/>
            <p:cNvSpPr txBox="1"/>
            <p:nvPr/>
          </p:nvSpPr>
          <p:spPr>
            <a:xfrm>
              <a:off x="1350499" y="1792530"/>
              <a:ext cx="2255767" cy="2031325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/>
                <a:t>vision</a:t>
              </a:r>
            </a:p>
            <a:p>
              <a:pPr>
                <a:defRPr/>
              </a:pPr>
              <a:r>
                <a:rPr lang="en-GB" dirty="0"/>
                <a:t>audio</a:t>
              </a:r>
            </a:p>
            <a:p>
              <a:pPr>
                <a:defRPr/>
              </a:pPr>
              <a:r>
                <a:rPr lang="en-GB" dirty="0"/>
                <a:t>sonar</a:t>
              </a:r>
            </a:p>
            <a:p>
              <a:pPr>
                <a:defRPr/>
              </a:pPr>
              <a:r>
                <a:rPr lang="en-GB" dirty="0"/>
                <a:t>radar</a:t>
              </a:r>
            </a:p>
            <a:p>
              <a:pPr>
                <a:defRPr/>
              </a:pPr>
              <a:r>
                <a:rPr lang="en-GB" dirty="0" err="1"/>
                <a:t>lidar</a:t>
              </a:r>
              <a:endParaRPr lang="en-GB" dirty="0"/>
            </a:p>
            <a:p>
              <a:pPr>
                <a:defRPr/>
              </a:pPr>
              <a:r>
                <a:rPr lang="en-GB" dirty="0"/>
                <a:t>touch</a:t>
              </a:r>
            </a:p>
            <a:p>
              <a:pPr>
                <a:defRPr/>
              </a:pPr>
              <a:r>
                <a:rPr lang="en-GB" dirty="0"/>
                <a:t>smell</a:t>
              </a:r>
            </a:p>
          </p:txBody>
        </p:sp>
        <p:sp>
          <p:nvSpPr>
            <p:cNvPr id="10" name="TextBox 9"/>
            <p:cNvSpPr txBox="1"/>
            <p:nvPr/>
          </p:nvSpPr>
          <p:spPr>
            <a:xfrm>
              <a:off x="8616262" y="1792530"/>
              <a:ext cx="2201795" cy="2031325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/>
                <a:t>legs</a:t>
              </a:r>
            </a:p>
            <a:p>
              <a:pPr>
                <a:defRPr/>
              </a:pPr>
              <a:r>
                <a:rPr lang="en-GB" dirty="0"/>
                <a:t>wheels</a:t>
              </a:r>
            </a:p>
            <a:p>
              <a:pPr>
                <a:defRPr/>
              </a:pPr>
              <a:r>
                <a:rPr lang="en-GB" dirty="0"/>
                <a:t>tracks</a:t>
              </a:r>
            </a:p>
            <a:p>
              <a:pPr>
                <a:defRPr/>
              </a:pPr>
              <a:r>
                <a:rPr lang="en-GB" dirty="0"/>
                <a:t>push bars</a:t>
              </a:r>
            </a:p>
            <a:p>
              <a:pPr>
                <a:defRPr/>
              </a:pPr>
              <a:r>
                <a:rPr lang="en-GB" dirty="0"/>
                <a:t>ploughs</a:t>
              </a:r>
            </a:p>
            <a:p>
              <a:pPr>
                <a:defRPr/>
              </a:pPr>
              <a:r>
                <a:rPr lang="en-GB" dirty="0"/>
                <a:t>hands</a:t>
              </a:r>
            </a:p>
            <a:p>
              <a:pPr>
                <a:defRPr/>
              </a:pPr>
              <a:r>
                <a:rPr lang="en-GB" dirty="0"/>
                <a:t>fingers</a:t>
              </a:r>
            </a:p>
          </p:txBody>
        </p:sp>
        <p:sp>
          <p:nvSpPr>
            <p:cNvPr id="17" name="TextBox 16"/>
            <p:cNvSpPr txBox="1"/>
            <p:nvPr/>
          </p:nvSpPr>
          <p:spPr>
            <a:xfrm>
              <a:off x="4898452" y="1797290"/>
              <a:ext cx="2433563" cy="1199930"/>
            </a:xfrm>
            <a:prstGeom prst="rect">
              <a:avLst/>
            </a:prstGeom>
            <a:solidFill>
              <a:schemeClr val="bg2">
                <a:lumMod val="25000"/>
                <a:lumOff val="75000"/>
              </a:schemeClr>
            </a:solidFill>
          </p:spPr>
          <p:txBody>
            <a:bodyPr>
              <a:spAutoFit/>
            </a:bodyPr>
            <a:lstStyle/>
            <a:p>
              <a:pPr>
                <a:defRPr/>
              </a:pPr>
              <a:r>
                <a:rPr lang="en-GB" dirty="0"/>
                <a:t>computers</a:t>
              </a:r>
            </a:p>
            <a:p>
              <a:pPr>
                <a:defRPr/>
              </a:pPr>
              <a:r>
                <a:rPr lang="en-GB" dirty="0"/>
                <a:t>gears and cogs</a:t>
              </a:r>
            </a:p>
            <a:p>
              <a:pPr>
                <a:defRPr/>
              </a:pPr>
              <a:r>
                <a:rPr lang="en-GB" dirty="0"/>
                <a:t>hydraulics and </a:t>
              </a:r>
              <a:r>
                <a:rPr lang="en-GB" dirty="0" smtClean="0"/>
                <a:t>valves</a:t>
              </a:r>
            </a:p>
            <a:p>
              <a:pPr>
                <a:defRPr/>
              </a:pPr>
              <a:r>
                <a:rPr lang="en-GB" dirty="0"/>
                <a:t>c</a:t>
              </a:r>
              <a:r>
                <a:rPr lang="en-GB" dirty="0" smtClean="0"/>
                <a:t>hemical reactions</a:t>
              </a:r>
              <a:endParaRPr lang="en-GB" dirty="0"/>
            </a:p>
          </p:txBody>
        </p:sp>
      </p:grpSp>
      <p:grpSp>
        <p:nvGrpSpPr>
          <p:cNvPr id="5" name="Group 4"/>
          <p:cNvGrpSpPr/>
          <p:nvPr/>
        </p:nvGrpSpPr>
        <p:grpSpPr>
          <a:xfrm>
            <a:off x="1752258" y="511286"/>
            <a:ext cx="8414653" cy="707886"/>
            <a:chOff x="1752258" y="511286"/>
            <a:chExt cx="8414653" cy="707886"/>
          </a:xfrm>
        </p:grpSpPr>
        <p:sp>
          <p:nvSpPr>
            <p:cNvPr id="2" name="TextBox 1"/>
            <p:cNvSpPr txBox="1"/>
            <p:nvPr/>
          </p:nvSpPr>
          <p:spPr>
            <a:xfrm>
              <a:off x="1752258" y="511286"/>
              <a:ext cx="1451659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000" i="1" dirty="0" smtClean="0"/>
                <a:t>Sense</a:t>
              </a:r>
              <a:endParaRPr lang="en-GB" sz="4000" i="1" dirty="0"/>
            </a:p>
          </p:txBody>
        </p:sp>
        <p:sp>
          <p:nvSpPr>
            <p:cNvPr id="16" name="TextBox 15"/>
            <p:cNvSpPr txBox="1"/>
            <p:nvPr/>
          </p:nvSpPr>
          <p:spPr>
            <a:xfrm>
              <a:off x="5434900" y="511286"/>
              <a:ext cx="1361887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pPr algn="ctr"/>
              <a:r>
                <a:rPr lang="en-GB" sz="4000" i="1" dirty="0" smtClean="0"/>
                <a:t>Think</a:t>
              </a:r>
              <a:endParaRPr lang="en-GB" sz="4000" i="1" dirty="0"/>
            </a:p>
          </p:txBody>
        </p:sp>
        <p:sp>
          <p:nvSpPr>
            <p:cNvPr id="19" name="TextBox 18"/>
            <p:cNvSpPr txBox="1"/>
            <p:nvPr/>
          </p:nvSpPr>
          <p:spPr>
            <a:xfrm>
              <a:off x="9268850" y="511286"/>
              <a:ext cx="898061" cy="707886"/>
            </a:xfrm>
            <a:prstGeom prst="rect">
              <a:avLst/>
            </a:prstGeom>
            <a:noFill/>
          </p:spPr>
          <p:txBody>
            <a:bodyPr wrap="none" rtlCol="0">
              <a:spAutoFit/>
            </a:bodyPr>
            <a:lstStyle/>
            <a:p>
              <a:r>
                <a:rPr lang="en-GB" sz="4000" i="1" dirty="0" smtClean="0"/>
                <a:t>Act</a:t>
              </a:r>
              <a:endParaRPr lang="en-GB" sz="4000" i="1" dirty="0"/>
            </a:p>
          </p:txBody>
        </p:sp>
      </p:grp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6" fill="hold">
                      <p:stCondLst>
                        <p:cond delay="indefinite"/>
                      </p:stCondLst>
                      <p:childTnLst>
                        <p:par>
                          <p:cTn id="17" fill="hold">
                            <p:stCondLst>
                              <p:cond delay="0"/>
                            </p:stCondLst>
                            <p:childTnLst>
                              <p:par>
                                <p:cTn id="18" presetID="10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0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11" grpId="0" animBg="1"/>
      <p:bldP spid="12" grpId="0" animBg="1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" name="TextBox 4"/>
          <p:cNvSpPr txBox="1"/>
          <p:nvPr/>
        </p:nvSpPr>
        <p:spPr>
          <a:xfrm>
            <a:off x="1538868" y="3586009"/>
            <a:ext cx="2955345" cy="707886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 smtClean="0"/>
              <a:t>Autonomous</a:t>
            </a:r>
            <a:endParaRPr lang="en-GB" sz="4000" dirty="0"/>
          </a:p>
        </p:txBody>
      </p:sp>
      <p:sp>
        <p:nvSpPr>
          <p:cNvPr id="6" name="TextBox 5"/>
          <p:cNvSpPr txBox="1"/>
          <p:nvPr/>
        </p:nvSpPr>
        <p:spPr>
          <a:xfrm>
            <a:off x="4494213" y="893609"/>
            <a:ext cx="2643187" cy="7080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>
            <a:spAutoFit/>
          </a:bodyPr>
          <a:lstStyle/>
          <a:p>
            <a:pPr algn="ctr">
              <a:defRPr/>
            </a:pPr>
            <a:r>
              <a:rPr lang="en-GB" sz="4000" dirty="0"/>
              <a:t>Robots</a:t>
            </a:r>
          </a:p>
        </p:txBody>
      </p:sp>
      <p:sp>
        <p:nvSpPr>
          <p:cNvPr id="2" name="TextBox 1"/>
          <p:cNvSpPr txBox="1">
            <a:spLocks noChangeArrowheads="1"/>
          </p:cNvSpPr>
          <p:nvPr/>
        </p:nvSpPr>
        <p:spPr bwMode="auto">
          <a:xfrm>
            <a:off x="3354388" y="1795309"/>
            <a:ext cx="798512" cy="1570037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9600"/>
              <a:t>≠</a:t>
            </a:r>
          </a:p>
        </p:txBody>
      </p:sp>
      <p:sp>
        <p:nvSpPr>
          <p:cNvPr id="19" name="TextBox 18"/>
          <p:cNvSpPr txBox="1"/>
          <p:nvPr/>
        </p:nvSpPr>
        <p:spPr>
          <a:xfrm>
            <a:off x="7137400" y="3586009"/>
            <a:ext cx="2742580" cy="708025"/>
          </a:xfrm>
          <a:prstGeom prst="rect">
            <a:avLst/>
          </a:prstGeom>
          <a:solidFill>
            <a:schemeClr val="bg2">
              <a:lumMod val="25000"/>
              <a:lumOff val="75000"/>
            </a:schemeClr>
          </a:solidFill>
        </p:spPr>
        <p:txBody>
          <a:bodyPr wrap="square">
            <a:spAutoFit/>
          </a:bodyPr>
          <a:lstStyle/>
          <a:p>
            <a:pPr algn="ctr">
              <a:defRPr/>
            </a:pPr>
            <a:r>
              <a:rPr lang="en-GB" sz="4000" dirty="0" smtClean="0"/>
              <a:t>Intelligent</a:t>
            </a:r>
            <a:endParaRPr lang="en-GB" sz="4000" dirty="0"/>
          </a:p>
        </p:txBody>
      </p:sp>
      <p:sp>
        <p:nvSpPr>
          <p:cNvPr id="20" name="TextBox 19"/>
          <p:cNvSpPr txBox="1">
            <a:spLocks noChangeArrowheads="1"/>
          </p:cNvSpPr>
          <p:nvPr/>
        </p:nvSpPr>
        <p:spPr bwMode="auto">
          <a:xfrm>
            <a:off x="5416550" y="3155796"/>
            <a:ext cx="798513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9600" dirty="0"/>
              <a:t>≠</a:t>
            </a:r>
          </a:p>
        </p:txBody>
      </p:sp>
      <p:sp>
        <p:nvSpPr>
          <p:cNvPr id="21" name="TextBox 20"/>
          <p:cNvSpPr txBox="1">
            <a:spLocks noChangeArrowheads="1"/>
          </p:cNvSpPr>
          <p:nvPr/>
        </p:nvSpPr>
        <p:spPr bwMode="auto">
          <a:xfrm>
            <a:off x="7478713" y="1654021"/>
            <a:ext cx="798512" cy="1570038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9600" dirty="0"/>
              <a:t>≠</a:t>
            </a:r>
          </a:p>
        </p:txBody>
      </p:sp>
      <p:sp>
        <p:nvSpPr>
          <p:cNvPr id="16392" name="TextBox 2"/>
          <p:cNvSpPr txBox="1">
            <a:spLocks noChangeArrowheads="1"/>
          </p:cNvSpPr>
          <p:nvPr/>
        </p:nvSpPr>
        <p:spPr bwMode="auto">
          <a:xfrm>
            <a:off x="6061132" y="4519886"/>
            <a:ext cx="5603043" cy="2246769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squar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2000" u="sng" dirty="0"/>
              <a:t>Lower level "reactive" </a:t>
            </a:r>
            <a:r>
              <a:rPr lang="en-GB" altLang="en-US" sz="2000" u="sng" dirty="0" smtClean="0"/>
              <a:t>behaviours</a:t>
            </a:r>
            <a:r>
              <a:rPr lang="en-GB" altLang="en-US" sz="2000" dirty="0" smtClean="0"/>
              <a:t> – becoming </a:t>
            </a:r>
            <a:r>
              <a:rPr lang="en-GB" altLang="en-US" sz="2000" dirty="0"/>
              <a:t>very effective due to rapid </a:t>
            </a:r>
            <a:r>
              <a:rPr lang="en-GB" altLang="en-US" sz="2000" dirty="0" smtClean="0"/>
              <a:t>advances </a:t>
            </a:r>
            <a:r>
              <a:rPr lang="en-GB" altLang="en-US" sz="2000" dirty="0"/>
              <a:t>in machine learning and large scale data technologies.</a:t>
            </a:r>
          </a:p>
          <a:p>
            <a:endParaRPr lang="en-GB" altLang="en-US" sz="2000" dirty="0"/>
          </a:p>
          <a:p>
            <a:r>
              <a:rPr lang="en-GB" altLang="en-US" sz="2000" u="sng" dirty="0"/>
              <a:t>Higher level cognitive </a:t>
            </a:r>
            <a:r>
              <a:rPr lang="en-GB" altLang="en-US" sz="2000" u="sng" dirty="0" smtClean="0"/>
              <a:t>capabilities</a:t>
            </a:r>
            <a:r>
              <a:rPr lang="en-GB" altLang="en-US" sz="2000" dirty="0" smtClean="0"/>
              <a:t> – such </a:t>
            </a:r>
            <a:r>
              <a:rPr lang="en-GB" altLang="en-US" sz="2000" dirty="0"/>
              <a:t>as sense making, planning and decision making... often in cooperative situations with humans.</a:t>
            </a:r>
          </a:p>
        </p:txBody>
      </p:sp>
      <p:pic>
        <p:nvPicPr>
          <p:cNvPr id="9" name="Picture 3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16393" y="893609"/>
            <a:ext cx="2798826" cy="777173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10" name="TextBox 9"/>
          <p:cNvSpPr txBox="1">
            <a:spLocks noChangeArrowheads="1"/>
          </p:cNvSpPr>
          <p:nvPr/>
        </p:nvSpPr>
        <p:spPr bwMode="auto">
          <a:xfrm>
            <a:off x="3190644" y="5192976"/>
            <a:ext cx="2548198" cy="707886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wrap="none">
            <a:spAutoFit/>
          </a:bodyPr>
          <a:lstStyle>
            <a:lvl1pPr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1pPr>
            <a:lvl2pPr marL="742950" indent="-28575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2pPr>
            <a:lvl3pPr marL="11430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3pPr>
            <a:lvl4pPr marL="16002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4pPr>
            <a:lvl5pPr marL="2057400" indent="-228600"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5pPr>
            <a:lvl6pPr marL="25146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6pPr>
            <a:lvl7pPr marL="29718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7pPr>
            <a:lvl8pPr marL="34290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8pPr>
            <a:lvl9pPr marL="3886200" indent="-228600" eaLnBrk="0" fontAlgn="base" hangingPunct="0">
              <a:spcBef>
                <a:spcPct val="0"/>
              </a:spcBef>
              <a:spcAft>
                <a:spcPct val="0"/>
              </a:spcAft>
              <a:defRPr>
                <a:solidFill>
                  <a:schemeClr val="tx1"/>
                </a:solidFill>
                <a:latin typeface="Calibri" panose="020F0502020204030204" pitchFamily="34" charset="0"/>
              </a:defRPr>
            </a:lvl9pPr>
          </a:lstStyle>
          <a:p>
            <a:r>
              <a:rPr lang="en-GB" altLang="en-US" sz="4000" dirty="0" smtClean="0"/>
              <a:t>Robots ≠ AI</a:t>
            </a:r>
            <a:endParaRPr lang="en-GB" altLang="en-US" sz="4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>
                      <p:stCondLst>
                        <p:cond delay="indefinite"/>
                      </p:stCondLst>
                      <p:childTnLst>
                        <p:par>
                          <p:cTn id="12" fill="hold">
                            <p:stCondLst>
                              <p:cond delay="0"/>
                            </p:stCondLst>
                            <p:childTnLst>
                              <p:par>
                                <p:cTn id="13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5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6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7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8" fill="hold">
                      <p:stCondLst>
                        <p:cond delay="indefinite"/>
                      </p:stCondLst>
                      <p:childTnLst>
                        <p:par>
                          <p:cTn id="19" fill="hold">
                            <p:stCondLst>
                              <p:cond delay="0"/>
                            </p:stCondLst>
                            <p:childTnLst>
                              <p:par>
                                <p:cTn id="20" presetID="47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2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3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1000" fill="hold"/>
                                        <p:tgtEl>
                                          <p:spTgt spid="2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39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5" grpId="0" animBg="1"/>
      <p:bldP spid="2" grpId="0"/>
      <p:bldP spid="19" grpId="0" animBg="1"/>
      <p:bldP spid="20" grpId="0"/>
      <p:bldP spid="21" grpId="0"/>
      <p:bldP spid="16392" grpId="0"/>
      <p:bldP spid="10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Content Placeholder 12"/>
          <p:cNvPicPr>
            <a:picLocks noGrp="1" noChangeAspect="1"/>
          </p:cNvPicPr>
          <p:nvPr>
            <p:ph idx="1"/>
          </p:nvPr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89783" y="-549003"/>
            <a:ext cx="9876004" cy="7407003"/>
          </a:xfrm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6" name="Picture 5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4375" y="0"/>
            <a:ext cx="3857625" cy="6858000"/>
          </a:xfrm>
          <a:prstGeom prst="rect">
            <a:avLst/>
          </a:prstGeom>
        </p:spPr>
      </p:pic>
      <p:pic>
        <p:nvPicPr>
          <p:cNvPr id="7" name="Picture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0708" y="0"/>
            <a:ext cx="4570583" cy="6858000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5178523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5" name="Picture 4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91238" y="2600325"/>
            <a:ext cx="6872287" cy="4257675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Content Placeholder 8"/>
          <p:cNvPicPr>
            <a:picLocks noGrp="1" noChangeAspect="1"/>
          </p:cNvPicPr>
          <p:nvPr>
            <p:ph idx="1"/>
          </p:nvPr>
        </p:nvPicPr>
        <p:blipFill>
          <a:blip r:embed="rId4"/>
          <a:stretch>
            <a:fillRect/>
          </a:stretch>
        </p:blipFill>
        <p:spPr>
          <a:xfrm>
            <a:off x="0" y="0"/>
            <a:ext cx="6091238" cy="40830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Picture 12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654550" y="2965450"/>
            <a:ext cx="6918325" cy="3892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9" name="Picture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3213100"/>
            <a:ext cx="5275263" cy="36449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18437" name="Picture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5275263" cy="39560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0" name="Picture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456363" y="0"/>
            <a:ext cx="5735637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2" name="Picture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75263" y="0"/>
            <a:ext cx="3314700" cy="338455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15" name="Content Placeholder 14"/>
          <p:cNvPicPr>
            <a:picLocks noGrp="1" noChangeAspect="1"/>
          </p:cNvPicPr>
          <p:nvPr>
            <p:ph idx="1"/>
          </p:nvPr>
        </p:nvPicPr>
        <p:blipFill>
          <a:blip r:embed="rId8"/>
          <a:stretch>
            <a:fillRect/>
          </a:stretch>
        </p:blipFill>
        <p:spPr>
          <a:xfrm>
            <a:off x="9323388" y="3384550"/>
            <a:ext cx="3306762" cy="3473450"/>
          </a:xfrm>
        </p:spPr>
      </p:pic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 nodeType="clickPar">
                      <p:stCondLst>
                        <p:cond delay="indefinite"/>
                      </p:stCondLst>
                      <p:childTnLst>
                        <p:par>
                          <p:cTn id="4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 nodeType="clickPar">
                      <p:stCondLst>
                        <p:cond delay="indefinite"/>
                      </p:stCondLst>
                      <p:childTnLst>
                        <p:par>
                          <p:cTn id="8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1" fill="hold" nodeType="clickPar">
                      <p:stCondLst>
                        <p:cond delay="indefinite"/>
                      </p:stCondLst>
                      <p:childTnLst>
                        <p:par>
                          <p:cTn id="12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3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 nodeType="clickPar">
                      <p:stCondLst>
                        <p:cond delay="indefinite"/>
                      </p:stCondLst>
                      <p:childTnLst>
                        <p:par>
                          <p:cTn id="16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17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 nodeType="clickPar">
                      <p:stCondLst>
                        <p:cond delay="indefinite"/>
                      </p:stCondLst>
                      <p:childTnLst>
                        <p:par>
                          <p:cTn id="20" fill="hold" nodeType="withGroup">
                            <p:stCondLst>
                              <p:cond delay="0"/>
                            </p:stCondLst>
                            <p:childTnLst>
                              <p:par>
                                <p:cTn id="21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eaLnBrk="1" fontAlgn="auto" hangingPunct="1">
              <a:spcAft>
                <a:spcPts val="0"/>
              </a:spcAft>
              <a:defRPr/>
            </a:pPr>
            <a:endParaRPr lang="en-GB" dirty="0">
              <a:ea typeface="+mj-ea"/>
            </a:endParaRPr>
          </a:p>
        </p:txBody>
      </p:sp>
      <p:pic>
        <p:nvPicPr>
          <p:cNvPr id="19459" name="Picture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784138" cy="685800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indent="-306000" eaLnBrk="1" fontAlgn="auto" hangingPunct="1">
              <a:buFont typeface="Wingdings 2" charset="2"/>
              <a:buChar char=""/>
              <a:defRPr/>
            </a:pPr>
            <a:endParaRPr lang="en-GB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Slate">
  <a:themeElements>
    <a:clrScheme name="Slate">
      <a:dk1>
        <a:sysClr val="windowText" lastClr="000000"/>
      </a:dk1>
      <a:lt1>
        <a:sysClr val="window" lastClr="FFFFFF"/>
      </a:lt1>
      <a:dk2>
        <a:srgbClr val="212123"/>
      </a:dk2>
      <a:lt2>
        <a:srgbClr val="DADADA"/>
      </a:lt2>
      <a:accent1>
        <a:srgbClr val="BC451B"/>
      </a:accent1>
      <a:accent2>
        <a:srgbClr val="D3BA68"/>
      </a:accent2>
      <a:accent3>
        <a:srgbClr val="BB8640"/>
      </a:accent3>
      <a:accent4>
        <a:srgbClr val="AD9277"/>
      </a:accent4>
      <a:accent5>
        <a:srgbClr val="A55A43"/>
      </a:accent5>
      <a:accent6>
        <a:srgbClr val="AD9D7B"/>
      </a:accent6>
      <a:hlink>
        <a:srgbClr val="E98052"/>
      </a:hlink>
      <a:folHlink>
        <a:srgbClr val="F4B69B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Slate">
      <a:fillStyleLst>
        <a:solidFill>
          <a:schemeClr val="phClr"/>
        </a:solidFill>
        <a:gradFill rotWithShape="1">
          <a:gsLst>
            <a:gs pos="0">
              <a:schemeClr val="phClr">
                <a:tint val="60000"/>
                <a:lumMod val="110000"/>
              </a:schemeClr>
            </a:gs>
            <a:gs pos="100000">
              <a:schemeClr val="phClr">
                <a:tint val="88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tint val="96000"/>
                <a:lumMod val="104000"/>
              </a:schemeClr>
            </a:gs>
            <a:gs pos="100000">
              <a:schemeClr val="phClr">
                <a:shade val="90000"/>
                <a:lumMod val="90000"/>
              </a:schemeClr>
            </a:gs>
          </a:gsLst>
          <a:lin ang="5400000" scaled="0"/>
        </a:gradFill>
      </a:fillStyleLst>
      <a:lnStyleLst>
        <a:ln w="9525" cap="rnd" cmpd="sng" algn="ctr">
          <a:solidFill>
            <a:schemeClr val="phClr">
              <a:shade val="90000"/>
            </a:schemeClr>
          </a:solidFill>
          <a:prstDash val="solid"/>
        </a:ln>
        <a:ln w="15875" cap="rnd" cmpd="sng" algn="ctr">
          <a:solidFill>
            <a:schemeClr val="phClr"/>
          </a:solidFill>
          <a:prstDash val="solid"/>
        </a:ln>
        <a:ln w="25400" cap="rnd" cmpd="sng" algn="ctr">
          <a:solidFill>
            <a:schemeClr val="phClr"/>
          </a:solidFill>
          <a:prstDash val="solid"/>
        </a:ln>
      </a:lnStyleLst>
      <a:effectStyleLst>
        <a:effectStyle>
          <a:effectLst/>
        </a:effectStyle>
        <a:effectStyle>
          <a:effectLst>
            <a:outerShdw blurRad="63500" dist="25400" dir="5400000" rotWithShape="0">
              <a:srgbClr val="000000">
                <a:alpha val="60000"/>
              </a:srgbClr>
            </a:outerShdw>
          </a:effectLst>
        </a:effectStyle>
        <a:effectStyle>
          <a:effectLst>
            <a:outerShdw blurRad="76200" dist="38100" dir="5400000" rotWithShape="0">
              <a:srgbClr val="000000">
                <a:alpha val="7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 prst="hardEdge"/>
          </a:sp3d>
        </a:effectStyle>
      </a:effectStyleLst>
      <a:bgFillStyleLst>
        <a:solidFill>
          <a:schemeClr val="phClr"/>
        </a:solidFill>
        <a:solidFill>
          <a:schemeClr val="phClr"/>
        </a:solidFill>
        <a:blipFill rotWithShape="1">
          <a:blip xmlns:r="http://schemas.openxmlformats.org/officeDocument/2006/relationships" r:embed="rId1">
            <a:duotone>
              <a:schemeClr val="phClr">
                <a:shade val="80000"/>
                <a:lumMod val="80000"/>
              </a:schemeClr>
              <a:schemeClr val="phClr">
                <a:tint val="98000"/>
              </a:schemeClr>
            </a:duotone>
          </a:blip>
          <a:stretch/>
        </a:blip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Slate" id="{C3F70B94-7CE9-428E-ADC1-3269CC2C3385}" vid="{3F2DE9A5-64E6-437C-A389-CC4477E817E8}"/>
    </a:ext>
  </a:extLst>
</a:theme>
</file>

<file path=ppt/theme/theme2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theme/theme3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5B9BD5"/>
      </a:accent1>
      <a:accent2>
        <a:srgbClr val="ED7D31"/>
      </a:accent2>
      <a:accent3>
        <a:srgbClr val="A5A5A5"/>
      </a:accent3>
      <a:accent4>
        <a:srgbClr val="FFC000"/>
      </a:accent4>
      <a:accent5>
        <a:srgbClr val="4472C4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TM04033929[[fn=Slate]]</Template>
  <TotalTime>275</TotalTime>
  <Words>586</Words>
  <Application>Microsoft Office PowerPoint</Application>
  <PresentationFormat>Widescreen</PresentationFormat>
  <Paragraphs>109</Paragraphs>
  <Slides>16</Slides>
  <Notes>16</Notes>
  <HiddenSlides>0</HiddenSlides>
  <MMClips>0</MMClips>
  <ScaleCrop>false</ScaleCrop>
  <HeadingPairs>
    <vt:vector size="6" baseType="variant">
      <vt:variant>
        <vt:lpstr>Fonts Used</vt:lpstr>
      </vt:variant>
      <vt:variant>
        <vt:i4>4</vt:i4>
      </vt:variant>
      <vt:variant>
        <vt:lpstr>Theme</vt:lpstr>
      </vt:variant>
      <vt:variant>
        <vt:i4>1</vt:i4>
      </vt:variant>
      <vt:variant>
        <vt:lpstr>Slide Titles</vt:lpstr>
      </vt:variant>
      <vt:variant>
        <vt:i4>16</vt:i4>
      </vt:variant>
    </vt:vector>
  </HeadingPairs>
  <TitlesOfParts>
    <vt:vector size="21" baseType="lpstr">
      <vt:lpstr>Calibri</vt:lpstr>
      <vt:lpstr>Calibri Light</vt:lpstr>
      <vt:lpstr>Trebuchet MS</vt:lpstr>
      <vt:lpstr>Wingdings 2</vt:lpstr>
      <vt:lpstr>Slate</vt:lpstr>
      <vt:lpstr>PowerPoint Presentation</vt:lpstr>
      <vt:lpstr> 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PowerPoint Presentation</vt:lpstr>
      <vt:lpstr>Credits</vt:lpstr>
    </vt:vector>
  </TitlesOfParts>
  <Company>University of Edinburgh</Company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 Presentation</dc:title>
  <dc:creator>Austin Tate</dc:creator>
  <cp:lastModifiedBy>bat</cp:lastModifiedBy>
  <cp:revision>65</cp:revision>
  <cp:lastPrinted>2019-03-21T09:56:48Z</cp:lastPrinted>
  <dcterms:created xsi:type="dcterms:W3CDTF">2014-04-03T08:24:38Z</dcterms:created>
  <dcterms:modified xsi:type="dcterms:W3CDTF">2019-03-21T10:09:43Z</dcterms:modified>
</cp:coreProperties>
</file>